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Proxima Nova"/>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1958FD-7486-44AC-8406-6E7085734D9C}">
  <a:tblStyle styleId="{721958FD-7486-44AC-8406-6E7085734D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roximaNova-bold.fntdata"/><Relationship Id="rId47" Type="http://schemas.openxmlformats.org/officeDocument/2006/relationships/font" Target="fonts/ProximaNova-regular.fntdata"/><Relationship Id="rId49" Type="http://schemas.openxmlformats.org/officeDocument/2006/relationships/font" Target="fonts/ProximaNova-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ProximaNova-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5f82fab9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5f82fab9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5f82fab9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5f82fab9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b5f82fab9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b5f82fab9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61a704a7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61a704a7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61a704a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61a704a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North indian music were mainly performed in princely courts, while south indian music were mainly performed in temples.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61a704a7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b61a704a7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61a704a7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61a704a7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b61a704a7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b61a704a7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61a704a7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61a704a7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61a704a7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61a704a7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b5f82fab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b5f82fab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61a704a7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61a704a7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rgbClr val="202122"/>
              </a:buClr>
              <a:buSzPts val="1050"/>
              <a:buChar char="●"/>
            </a:pPr>
            <a:r>
              <a:rPr lang="en" sz="1050">
                <a:solidFill>
                  <a:srgbClr val="202122"/>
                </a:solidFill>
                <a:highlight>
                  <a:srgbClr val="FFFFFF"/>
                </a:highlight>
              </a:rPr>
              <a:t>The skin used depends on the genre of music and the skill of the player. Traditionally, skins were made using dog or cat skin, with cat skin favored for finer instruments</a:t>
            </a:r>
            <a:endParaRPr sz="1050">
              <a:solidFill>
                <a:srgbClr val="202122"/>
              </a:solidFill>
              <a:highlight>
                <a:srgbClr val="FFFFFF"/>
              </a:highlight>
            </a:endParaRPr>
          </a:p>
          <a:p>
            <a:pPr indent="-295275" lvl="0" marL="457200" rtl="0" algn="l">
              <a:spcBef>
                <a:spcPts val="0"/>
              </a:spcBef>
              <a:spcAft>
                <a:spcPts val="0"/>
              </a:spcAft>
              <a:buClr>
                <a:srgbClr val="202122"/>
              </a:buClr>
              <a:buSzPts val="1050"/>
              <a:buChar char="●"/>
            </a:pPr>
            <a:r>
              <a:rPr lang="en" sz="1050">
                <a:solidFill>
                  <a:srgbClr val="202122"/>
                </a:solidFill>
                <a:highlight>
                  <a:srgbClr val="FFFFFF"/>
                </a:highlight>
              </a:rPr>
              <a:t>Silk or nylon string for shamisen</a:t>
            </a:r>
            <a:endParaRPr sz="1050">
              <a:solidFill>
                <a:srgbClr val="202122"/>
              </a:solidFill>
              <a:highlight>
                <a:srgbClr val="FFFFFF"/>
              </a:highlight>
            </a:endParaRPr>
          </a:p>
          <a:p>
            <a:pPr indent="-295275" lvl="0" marL="457200" rtl="0" algn="l">
              <a:spcBef>
                <a:spcPts val="0"/>
              </a:spcBef>
              <a:spcAft>
                <a:spcPts val="0"/>
              </a:spcAft>
              <a:buClr>
                <a:srgbClr val="202122"/>
              </a:buClr>
              <a:buSzPts val="1050"/>
              <a:buChar char="●"/>
            </a:pPr>
            <a:r>
              <a:rPr lang="en" sz="1050">
                <a:solidFill>
                  <a:srgbClr val="202122"/>
                </a:solidFill>
                <a:highlight>
                  <a:srgbClr val="FFFFFF"/>
                </a:highlight>
              </a:rPr>
              <a:t>Koto 13 strings, Guzehgn 21</a:t>
            </a:r>
            <a:endParaRPr sz="1050">
              <a:solidFill>
                <a:srgbClr val="202122"/>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61a704a7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61a704a7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61a704a7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61a704a7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b61a704a7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b61a704a7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b61a704a7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b61a704a7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61a704a7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61a704a7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b61a704a7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b61a704a7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b61a704a7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b61a704a7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61a704a7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61a704a7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b61a704a7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b61a704a7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5f82fab9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5f82fab9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b61a704a7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b61a704a7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b61a704a7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b61a704a7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b61a704a7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b61a704a7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61a704a7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b61a704a7a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b61a704a7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b61a704a7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61a704a7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61a704a7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b61a704a7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b61a704a7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b61a704a7a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b61a704a7a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b61a704a7a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b61a704a7a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61a704a7a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61a704a7a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5f82fab9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5f82fab9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61a704a7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b61a704a7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5f82fab9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5f82fab9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5f82fab9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5f82fab9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5f82fab9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5f82fab9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5f82fab9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5f82fab9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5f82fab9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5f82fab9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5NnxpQK3J8Y" TargetMode="Externa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n65_ZOh7jag" TargetMode="Externa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youtube.com/watch?v=RIK14abmugw" TargetMode="External"/><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ww.youtube.com/watch?v=5bFzS6upIW4" TargetMode="External"/><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ww.youtube.com/watch?v=vFuQmBARQsQ" TargetMode="Externa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ww.youtube.com/watch?v=_PyplT2u9K8" TargetMode="External"/><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www.youtube.com/watch?v=s7VD9spSwQ0" TargetMode="External"/><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ww.youtube.com/watch?v=NPZEGtrkRH8" TargetMode="External"/><Relationship Id="rId4"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www.youtube.com/watch?v=YhSKk-cvblc" TargetMode="External"/><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www.youtube.com/watch?v=RgHtBxOs4qw" TargetMode="External"/><Relationship Id="rId4" Type="http://schemas.openxmlformats.org/officeDocument/2006/relationships/image" Target="../media/image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www.youtube.com/watch?v=m7xTvb-FAhQ" TargetMode="External"/><Relationship Id="rId4" Type="http://schemas.openxmlformats.org/officeDocument/2006/relationships/image" Target="../media/image2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www.youtube.com/watch?v=MyUV3hIL-G0" TargetMode="External"/><Relationship Id="rId4"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www.youtube.com/watch?v=xmADMB2utAo" TargetMode="External"/><Relationship Id="rId4" Type="http://schemas.openxmlformats.org/officeDocument/2006/relationships/image" Target="../media/image2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www.youtube.com/watch?v=q5fW7sERw7I" TargetMode="External"/><Relationship Id="rId4"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png"/><Relationship Id="rId4" Type="http://schemas.openxmlformats.org/officeDocument/2006/relationships/hyperlink" Target="http://www.youtube.com/watch?v=ZgdufzXvjqw" TargetMode="External"/><Relationship Id="rId5" Type="http://schemas.openxmlformats.org/officeDocument/2006/relationships/image" Target="../media/image2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www.youtube.com/watch?v=hTWKbfoikeg" TargetMode="External"/><Relationship Id="rId4" Type="http://schemas.openxmlformats.org/officeDocument/2006/relationships/image" Target="../media/image3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www.youtube.com/watch?v=Y8HOfcYWZoo" TargetMode="External"/><Relationship Id="rId4" Type="http://schemas.openxmlformats.org/officeDocument/2006/relationships/image" Target="../media/image26.jpg"/><Relationship Id="rId5" Type="http://schemas.openxmlformats.org/officeDocument/2006/relationships/hyperlink" Target="http://www.youtube.com/watch?v=2Vv-BfVoq4g" TargetMode="External"/><Relationship Id="rId6" Type="http://schemas.openxmlformats.org/officeDocument/2006/relationships/image" Target="../media/image3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www.youtube.com/watch?v=x8hrDXWitQg" TargetMode="External"/><Relationship Id="rId4" Type="http://schemas.openxmlformats.org/officeDocument/2006/relationships/image" Target="../media/image3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www.youtube.com/watch?v=7qaHdHpSjX8" TargetMode="External"/><Relationship Id="rId4" Type="http://schemas.openxmlformats.org/officeDocument/2006/relationships/image" Target="../media/image3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www.youtube.com/watch?v=IUmnTfsY3hI" TargetMode="External"/><Relationship Id="rId4"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youtube.com/watch?v=Br6Wveirppk" TargetMode="Externa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youtube.com/watch?v=HZIgydFGlkY" TargetMode="Externa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Contemporary Music &amp; World Music</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Kenny Lim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Schlagwerk Log Drum / Schlitztrommel 60101&#10;Percussion handmade in Germany.&#10;&#10;10 pitches, f - g - a - c' - d' - f' - g' - a' - c'' - d'',&#10;Wenge, 60 x 20 x 18 cm&#10;&#10;One of the most outstanding features of the 10 tone drum, the Original Log Drum – is its versatility. This instrument is tuned to an F-Pentatonic scale spanning two octaves. Virtuosity and joy in experimenting are just what is needed here.&#10;&#10;Recommended mallets: MA 102/103&#10;&#10;More information:&#10;► http://www.schlagwerk.com/products/tuned-percussion/log-drum/log-drum-60-101/ ◄&#10;&#10;More Schlagwerk product videos: &#10;► http://www.youtube.com/playlist?list=PL5506D7A4506A17B3 ◄&#10;&#10;Visit uns on&#10;► HOMEPAGE: http://www.schlagwerk.com ◄&#10;► FACEBOOK: http://www.facebook.com/schlagwerk ◄&#10;__________________________________&#10;&#10;10 Töne, f - g - a - c' - d' - f' - g' - a' - c'' - d'', Wenge, 60 x 20 x 18 cm&#10;&#10;Vielseitigkeit ist die herausragendste Eigenschaft der 10-Ton-Trommel, der Schlagwerk Ur-Schlitztrommel. Die Töne sind auf eine F-pentatonische Reihe über zwei Oktaven eingestimmt. Virtuosität und Experimentierfreudigkeit sind hier genau am richtigen Platz.&#10;&#10;Empfohlene Mallets: MA 102/103&#10;&#10;Weitere Informationen:&#10;► http://www.schlagwerk.de/produkte/tuned-percussion/log-drum/schlitztrommel-60-101/ ◄" id="121" name="Google Shape;121;p22" title="Log Drum 10 pitches / Schlitztrommel 10 Töne / Schlagwerk 60101 // Matthias Philipzen">
            <a:hlinkClick r:id="rId3"/>
          </p:cNvPr>
          <p:cNvPicPr preferRelativeResize="0"/>
          <p:nvPr/>
        </p:nvPicPr>
        <p:blipFill>
          <a:blip r:embed="rId4">
            <a:alphaModFix/>
          </a:blip>
          <a:stretch>
            <a:fillRect/>
          </a:stretch>
        </p:blipFill>
        <p:spPr>
          <a:xfrm>
            <a:off x="1285875" y="0"/>
            <a:ext cx="6715126" cy="5036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Djembe</a:t>
            </a:r>
            <a:endParaRPr/>
          </a:p>
        </p:txBody>
      </p:sp>
      <p:sp>
        <p:nvSpPr>
          <p:cNvPr id="127" name="Google Shape;127;p23"/>
          <p:cNvSpPr txBox="1"/>
          <p:nvPr>
            <p:ph idx="1" type="body"/>
          </p:nvPr>
        </p:nvSpPr>
        <p:spPr>
          <a:xfrm>
            <a:off x="4051275" y="1152475"/>
            <a:ext cx="4781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p:txBody>
      </p:sp>
      <p:pic>
        <p:nvPicPr>
          <p:cNvPr id="128" name="Google Shape;128;p23"/>
          <p:cNvPicPr preferRelativeResize="0"/>
          <p:nvPr/>
        </p:nvPicPr>
        <p:blipFill>
          <a:blip r:embed="rId3">
            <a:alphaModFix/>
          </a:blip>
          <a:stretch>
            <a:fillRect/>
          </a:stretch>
        </p:blipFill>
        <p:spPr>
          <a:xfrm>
            <a:off x="311703" y="1381925"/>
            <a:ext cx="3567500" cy="23796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Full Playlist: https://www.youtube.com/playlist?list=PLLALQuK1NDriLbqidWbTYavxdFAAxAMVo&#10;-&#10;-&#10;Cool Essentials for every Drummer: &#10; &#10;Vic Firth ESB Essentials Stick Bag: http://amzn.to/1EyNtej &#10;Zildjian Cymbal Gig Bag: http://amzn.to/1Jyhs2Z &#10;Evans 2-Sided Practice Pad: http://amzn.to/1EBnF1i &#10;Hearos High Fidelity Earplugs with Case: http://amzn.to/1Nai4Sy &#10;Gibraltar SC-4244 Standard Drum Key: http://amzn.to/1JNpkwL &#10;&#10;&#10;Watch more How to Play African Drums videos: http://www.howcast.com/videos/513000-Djembe-Drumming-Patterns-for-Beginners-African-Drums&#10;&#10;&#10;&#10;We wanna show you some good patterns there are for beginners, for the djembe drums, from West Africa. &#10;&#10;For me, my favorite one is to play 3 tones and 5 slaps, but instead of playing them straight I'm gonna swing the rhythm and this is gonna help me learn the feeling of the West Africa music as well as change my technique from the tone to the slap. I play 3 tones, then I play 5 slaps. Tone, slap. An then I put it together and I let it breath. Helps me keep time and helps me feel the swing of the West Africa music. When I'm comfortable I can go faster. I can play faster. Even faster. That's my favorite hand pattern. &#10;&#10;So my, I have a different one, different idea. How to help you very begging, how to do the thing you get it. So my, I can start with the tone, then I can go the slap, then I can go to bass. So if I do all that together, I can do, then I go to slap, then one bass. If I want to go slow, if a want to go a little more faster I can go. If I want to go fast. This is it, djembe power for the beginners." id="135" name="Google Shape;135;p24" title="Djembe Drumming Patterns for Beginners | African Drums">
            <a:hlinkClick r:id="rId3"/>
          </p:cNvPr>
          <p:cNvPicPr preferRelativeResize="0"/>
          <p:nvPr/>
        </p:nvPicPr>
        <p:blipFill>
          <a:blip r:embed="rId4">
            <a:alphaModFix/>
          </a:blip>
          <a:stretch>
            <a:fillRect/>
          </a:stretch>
        </p:blipFill>
        <p:spPr>
          <a:xfrm>
            <a:off x="1291500" y="0"/>
            <a:ext cx="6709500" cy="503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位在西非迦納Winneba一個靠海漁村的文化表演團體Ompeh Group&#10;&#10;這是受邀在村裡某場喪禮的演出，大多喪禮的氣氛並不十分哀悽，但人們將著特定顏色(紅、黑)的服飾出席" id="142" name="Google Shape;142;p25" title="清大迦納志工團ompeh全團表演">
            <a:hlinkClick r:id="rId3"/>
          </p:cNvPr>
          <p:cNvPicPr preferRelativeResize="0"/>
          <p:nvPr/>
        </p:nvPicPr>
        <p:blipFill>
          <a:blip r:embed="rId4">
            <a:alphaModFix/>
          </a:blip>
          <a:stretch>
            <a:fillRect/>
          </a:stretch>
        </p:blipFill>
        <p:spPr>
          <a:xfrm>
            <a:off x="1291500" y="0"/>
            <a:ext cx="6709500" cy="503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music in India</a:t>
            </a:r>
            <a:endParaRPr/>
          </a:p>
        </p:txBody>
      </p:sp>
      <p:sp>
        <p:nvSpPr>
          <p:cNvPr id="148" name="Google Shape;148;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lnSpc>
                <a:spcPct val="90000"/>
              </a:lnSpc>
              <a:spcBef>
                <a:spcPts val="1200"/>
              </a:spcBef>
              <a:spcAft>
                <a:spcPts val="0"/>
              </a:spcAft>
              <a:buClr>
                <a:schemeClr val="accent4"/>
              </a:buClr>
              <a:buSzPts val="2100"/>
              <a:buChar char="●"/>
            </a:pPr>
            <a:r>
              <a:rPr lang="en" sz="2100">
                <a:solidFill>
                  <a:schemeClr val="accent4"/>
                </a:solidFill>
              </a:rPr>
              <a:t>Dated back for more than 3000 years, among one of the oldest music tradition in the world.</a:t>
            </a:r>
            <a:endParaRPr sz="2100">
              <a:solidFill>
                <a:schemeClr val="accent4"/>
              </a:solidFill>
            </a:endParaRPr>
          </a:p>
          <a:p>
            <a:pPr indent="-361950" lvl="0" marL="457200" rtl="0" algn="l">
              <a:lnSpc>
                <a:spcPct val="90000"/>
              </a:lnSpc>
              <a:spcBef>
                <a:spcPts val="0"/>
              </a:spcBef>
              <a:spcAft>
                <a:spcPts val="0"/>
              </a:spcAft>
              <a:buClr>
                <a:schemeClr val="accent4"/>
              </a:buClr>
              <a:buSzPts val="2100"/>
              <a:buChar char="●"/>
            </a:pPr>
            <a:r>
              <a:rPr lang="en" sz="2100">
                <a:solidFill>
                  <a:schemeClr val="accent4"/>
                </a:solidFill>
              </a:rPr>
              <a:t>Two distinct traditions: </a:t>
            </a:r>
            <a:r>
              <a:rPr i="1" lang="en" sz="2100">
                <a:solidFill>
                  <a:schemeClr val="accent4"/>
                </a:solidFill>
              </a:rPr>
              <a:t>Karnatak Music </a:t>
            </a:r>
            <a:r>
              <a:rPr lang="en" sz="2100">
                <a:solidFill>
                  <a:schemeClr val="accent4"/>
                </a:solidFill>
              </a:rPr>
              <a:t>(South India); </a:t>
            </a:r>
            <a:r>
              <a:rPr i="1" lang="en" sz="2100">
                <a:solidFill>
                  <a:schemeClr val="accent4"/>
                </a:solidFill>
              </a:rPr>
              <a:t>Hindustani Music </a:t>
            </a:r>
            <a:r>
              <a:rPr lang="en" sz="2100">
                <a:solidFill>
                  <a:schemeClr val="accent4"/>
                </a:solidFill>
              </a:rPr>
              <a:t>(North India)</a:t>
            </a:r>
            <a:endParaRPr sz="2100">
              <a:solidFill>
                <a:schemeClr val="accent4"/>
              </a:solidFill>
            </a:endParaRPr>
          </a:p>
          <a:p>
            <a:pPr indent="0" lvl="0" marL="0" rtl="0" algn="l">
              <a:spcBef>
                <a:spcPts val="0"/>
              </a:spcBef>
              <a:spcAft>
                <a:spcPts val="1600"/>
              </a:spcAft>
              <a:buNone/>
            </a:pPr>
            <a:r>
              <a:t/>
            </a:r>
            <a:endParaRPr sz="2000">
              <a:solidFill>
                <a:schemeClr val="accent4"/>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Indian music performance practice</a:t>
            </a:r>
            <a:endParaRPr/>
          </a:p>
        </p:txBody>
      </p:sp>
      <p:sp>
        <p:nvSpPr>
          <p:cNvPr id="154" name="Google Shape;154;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90000"/>
              </a:lnSpc>
              <a:spcBef>
                <a:spcPts val="1200"/>
              </a:spcBef>
              <a:spcAft>
                <a:spcPts val="0"/>
              </a:spcAft>
              <a:buClr>
                <a:schemeClr val="accent4"/>
              </a:buClr>
              <a:buSzPts val="2000"/>
              <a:buChar char="●"/>
            </a:pPr>
            <a:r>
              <a:rPr lang="en" sz="2000">
                <a:solidFill>
                  <a:schemeClr val="accent4"/>
                </a:solidFill>
              </a:rPr>
              <a:t>Consider their music spiritual in character</a:t>
            </a:r>
            <a:endParaRPr sz="2000">
              <a:solidFill>
                <a:schemeClr val="accent4"/>
              </a:solidFill>
            </a:endParaRPr>
          </a:p>
          <a:p>
            <a:pPr indent="-355600" lvl="0" marL="457200" rtl="0" algn="l">
              <a:lnSpc>
                <a:spcPct val="90000"/>
              </a:lnSpc>
              <a:spcBef>
                <a:spcPts val="0"/>
              </a:spcBef>
              <a:spcAft>
                <a:spcPts val="0"/>
              </a:spcAft>
              <a:buClr>
                <a:schemeClr val="accent4"/>
              </a:buClr>
              <a:buSzPts val="2000"/>
              <a:buChar char="●"/>
            </a:pPr>
            <a:r>
              <a:rPr lang="en" sz="2000">
                <a:solidFill>
                  <a:schemeClr val="accent4"/>
                </a:solidFill>
              </a:rPr>
              <a:t>Musical traditions are transmitted orally from master to disciple, who learns by imitation, not by studying textbooks or written music</a:t>
            </a:r>
            <a:endParaRPr sz="2000">
              <a:solidFill>
                <a:schemeClr val="accent4"/>
              </a:solidFill>
            </a:endParaRPr>
          </a:p>
          <a:p>
            <a:pPr indent="-355600" lvl="0" marL="457200" rtl="0" algn="l">
              <a:lnSpc>
                <a:spcPct val="90000"/>
              </a:lnSpc>
              <a:spcBef>
                <a:spcPts val="0"/>
              </a:spcBef>
              <a:spcAft>
                <a:spcPts val="0"/>
              </a:spcAft>
              <a:buClr>
                <a:schemeClr val="accent4"/>
              </a:buClr>
              <a:buSzPts val="2000"/>
              <a:buChar char="●"/>
            </a:pPr>
            <a:r>
              <a:rPr lang="en" sz="2000">
                <a:solidFill>
                  <a:schemeClr val="accent4"/>
                </a:solidFill>
              </a:rPr>
              <a:t>Improvisation has an important role</a:t>
            </a:r>
            <a:endParaRPr sz="2000">
              <a:solidFill>
                <a:schemeClr val="accent4"/>
              </a:solidFill>
            </a:endParaRPr>
          </a:p>
          <a:p>
            <a:pPr indent="-355600" lvl="0" marL="457200" rtl="0" algn="l">
              <a:lnSpc>
                <a:spcPct val="90000"/>
              </a:lnSpc>
              <a:spcBef>
                <a:spcPts val="0"/>
              </a:spcBef>
              <a:spcAft>
                <a:spcPts val="0"/>
              </a:spcAft>
              <a:buClr>
                <a:schemeClr val="accent4"/>
              </a:buClr>
              <a:buSzPts val="2000"/>
              <a:buChar char="●"/>
            </a:pPr>
            <a:r>
              <a:rPr lang="en" sz="2000">
                <a:solidFill>
                  <a:schemeClr val="accent4"/>
                </a:solidFill>
              </a:rPr>
              <a:t>Generally performed by soloist and drummer</a:t>
            </a:r>
            <a:endParaRPr sz="2000">
              <a:solidFill>
                <a:schemeClr val="accent4"/>
              </a:solidFill>
            </a:endParaRPr>
          </a:p>
          <a:p>
            <a:pPr indent="-355600" lvl="0" marL="457200" rtl="0" algn="l">
              <a:lnSpc>
                <a:spcPct val="90000"/>
              </a:lnSpc>
              <a:spcBef>
                <a:spcPts val="0"/>
              </a:spcBef>
              <a:spcAft>
                <a:spcPts val="0"/>
              </a:spcAft>
              <a:buClr>
                <a:schemeClr val="accent4"/>
              </a:buClr>
              <a:buSzPts val="2000"/>
              <a:buChar char="●"/>
            </a:pPr>
            <a:r>
              <a:rPr lang="en" sz="2000">
                <a:solidFill>
                  <a:schemeClr val="accent4"/>
                </a:solidFill>
              </a:rPr>
              <a:t>Indian music are based on the human voice</a:t>
            </a:r>
            <a:endParaRPr sz="2000">
              <a:solidFill>
                <a:schemeClr val="accent4"/>
              </a:solidFill>
            </a:endParaRPr>
          </a:p>
          <a:p>
            <a:pPr indent="-355600" lvl="0" marL="457200" rtl="0" algn="l">
              <a:lnSpc>
                <a:spcPct val="90000"/>
              </a:lnSpc>
              <a:spcBef>
                <a:spcPts val="0"/>
              </a:spcBef>
              <a:spcAft>
                <a:spcPts val="0"/>
              </a:spcAft>
              <a:buClr>
                <a:schemeClr val="accent4"/>
              </a:buClr>
              <a:buSzPts val="2000"/>
              <a:buChar char="●"/>
            </a:pPr>
            <a:r>
              <a:rPr lang="en" sz="2000">
                <a:solidFill>
                  <a:schemeClr val="accent4"/>
                </a:solidFill>
              </a:rPr>
              <a:t>Melodies often move by microtones</a:t>
            </a:r>
            <a:endParaRPr sz="2000">
              <a:solidFill>
                <a:schemeClr val="accent4"/>
              </a:solidFill>
            </a:endParaRPr>
          </a:p>
          <a:p>
            <a:pPr indent="-355600" lvl="0" marL="457200" rtl="0" algn="l">
              <a:lnSpc>
                <a:spcPct val="90000"/>
              </a:lnSpc>
              <a:spcBef>
                <a:spcPts val="0"/>
              </a:spcBef>
              <a:spcAft>
                <a:spcPts val="0"/>
              </a:spcAft>
              <a:buClr>
                <a:schemeClr val="accent4"/>
              </a:buClr>
              <a:buSzPts val="2000"/>
              <a:buFont typeface="Arial"/>
              <a:buChar char="●"/>
            </a:pPr>
            <a:r>
              <a:rPr b="1" lang="en" sz="2000">
                <a:solidFill>
                  <a:schemeClr val="accent4"/>
                </a:solidFill>
              </a:rPr>
              <a:t>Raga</a:t>
            </a:r>
            <a:r>
              <a:rPr lang="en" sz="2000">
                <a:solidFill>
                  <a:schemeClr val="accent4"/>
                </a:solidFill>
              </a:rPr>
              <a:t> and </a:t>
            </a:r>
            <a:r>
              <a:rPr b="1" lang="en" sz="2000">
                <a:solidFill>
                  <a:schemeClr val="accent4"/>
                </a:solidFill>
              </a:rPr>
              <a:t>Tala</a:t>
            </a:r>
            <a:endParaRPr b="1" sz="2000">
              <a:solidFill>
                <a:schemeClr val="accent4"/>
              </a:solidFill>
            </a:endParaRPr>
          </a:p>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Sitar &amp; Tabla</a:t>
            </a:r>
            <a:endParaRPr/>
          </a:p>
        </p:txBody>
      </p:sp>
      <p:pic>
        <p:nvPicPr>
          <p:cNvPr id="160" name="Google Shape;160;p28"/>
          <p:cNvPicPr preferRelativeResize="0"/>
          <p:nvPr/>
        </p:nvPicPr>
        <p:blipFill>
          <a:blip r:embed="rId3">
            <a:alphaModFix/>
          </a:blip>
          <a:stretch>
            <a:fillRect/>
          </a:stretch>
        </p:blipFill>
        <p:spPr>
          <a:xfrm>
            <a:off x="368550" y="1152475"/>
            <a:ext cx="4014349" cy="2259650"/>
          </a:xfrm>
          <a:prstGeom prst="rect">
            <a:avLst/>
          </a:prstGeom>
          <a:noFill/>
          <a:ln>
            <a:noFill/>
          </a:ln>
        </p:spPr>
      </p:pic>
      <p:pic>
        <p:nvPicPr>
          <p:cNvPr id="161" name="Google Shape;161;p28"/>
          <p:cNvPicPr preferRelativeResize="0"/>
          <p:nvPr/>
        </p:nvPicPr>
        <p:blipFill>
          <a:blip r:embed="rId4">
            <a:alphaModFix/>
          </a:blip>
          <a:stretch>
            <a:fillRect/>
          </a:stretch>
        </p:blipFill>
        <p:spPr>
          <a:xfrm>
            <a:off x="5349225" y="1123182"/>
            <a:ext cx="3294600" cy="2318225"/>
          </a:xfrm>
          <a:prstGeom prst="rect">
            <a:avLst/>
          </a:prstGeom>
          <a:noFill/>
          <a:ln>
            <a:noFill/>
          </a:ln>
        </p:spPr>
      </p:pic>
      <p:sp>
        <p:nvSpPr>
          <p:cNvPr id="162" name="Google Shape;162;p28"/>
          <p:cNvSpPr txBox="1"/>
          <p:nvPr/>
        </p:nvSpPr>
        <p:spPr>
          <a:xfrm>
            <a:off x="1812375" y="3546875"/>
            <a:ext cx="708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Proxima Nova"/>
                <a:ea typeface="Proxima Nova"/>
                <a:cs typeface="Proxima Nova"/>
                <a:sym typeface="Proxima Nova"/>
              </a:rPr>
              <a:t>Sitar</a:t>
            </a:r>
            <a:endParaRPr sz="2000">
              <a:latin typeface="Proxima Nova"/>
              <a:ea typeface="Proxima Nova"/>
              <a:cs typeface="Proxima Nova"/>
              <a:sym typeface="Proxima Nova"/>
            </a:endParaRPr>
          </a:p>
        </p:txBody>
      </p:sp>
      <p:sp>
        <p:nvSpPr>
          <p:cNvPr id="163" name="Google Shape;163;p28"/>
          <p:cNvSpPr txBox="1"/>
          <p:nvPr/>
        </p:nvSpPr>
        <p:spPr>
          <a:xfrm>
            <a:off x="6642225" y="3546850"/>
            <a:ext cx="1417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Proxima Nova"/>
                <a:ea typeface="Proxima Nova"/>
                <a:cs typeface="Proxima Nova"/>
                <a:sym typeface="Proxima Nova"/>
              </a:rPr>
              <a:t>Tabla</a:t>
            </a:r>
            <a:endParaRPr sz="2000">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raga?</a:t>
            </a:r>
            <a:endParaRPr/>
          </a:p>
        </p:txBody>
      </p:sp>
      <p:sp>
        <p:nvSpPr>
          <p:cNvPr id="169" name="Google Shape;169;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darbarfestival | “How do you make the sentence? How do you make the spelling?” Niladri Kumar explains the concept of raga, demonstrating the ideas on his sitar as he goes.&#10;► Join our newsletter at http://www.darbar.org/newsletter for the finest in Indian classical music and dance, and watch full length exclusive concerts in pristine HD on the Darbar Player: http://www.darbar.org/darbarplayer&#10;&#10;If a few brief minutes of Niladri aren't enough…watch his full 65-minute performance of Raag Bhimpalasi in pristine HD on the Darbar Player, along with dozens of other captivating concerts: https://www.darbarplayer.com/videos/nildari-kumar-pandit-shubhankar-banerjee-raag-bhimpalasi&#10;&#10;---------------------------------------------------------------------&#10;Learn more about the music:&#10;&#10;Niladri Kumar is known for his expansive modern sitar style, stretching the boundaries of classical music. Trained under his father, a disciple of Ravi Shankar, he was recognised as a prodigy. He has since developed an extraordinary technical command of his instrument, complete with dextrous double stops, whispering string bends, and rapid taans [fast improvised lines]. He makes forays into film composition and is the inventor of the ‘zitar’ - a hybrid of electric guitar and sitar. Today he tours extensively with Zakir Hussain’s groups as well as a solo artist. Listen to more of Niladri here:&#10;-Bhimpalasi | www.youtube.com/watch?v=_PyplT2u9K8 &#10;-Shree | www.youtube.com/watch?v=9Xy3j2EiVPw   &#10;-Bhairavi | www.youtube.com/watch?v=ZtOQ49_hO8s  &#10;&#10;Recorded at Darbar Festival in 2014:&#10;-Niladri Kumar (sitar)&#10;&#10;Darbar believes in the power of Indian classical arts to stir, thrill and inspire. Through shared experiences and digital connectivity we ensure that one of the world’s finest art forms reaches the widest possible audience. Founded in 2006, we deliver premium quality live events, music education, broadcasts and online engagement through promoting artistic innovation and creative technology. We are also committed to providing a platform for new talent from India and the UK.&#10;&#10;All Rights Reserved ©2019 Darbar Arts Culture Heritage Trust" id="170" name="Google Shape;170;p29" title="What is a Raga? | Sitar maestro Niladri Kumar explains | Music of India">
            <a:hlinkClick r:id="rId3"/>
          </p:cNvPr>
          <p:cNvPicPr preferRelativeResize="0"/>
          <p:nvPr/>
        </p:nvPicPr>
        <p:blipFill>
          <a:blip r:embed="rId4">
            <a:alphaModFix/>
          </a:blip>
          <a:stretch>
            <a:fillRect/>
          </a:stretch>
        </p:blipFill>
        <p:spPr>
          <a:xfrm>
            <a:off x="1668375" y="1017725"/>
            <a:ext cx="5352524" cy="401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Tala?</a:t>
            </a:r>
            <a:endParaRPr/>
          </a:p>
        </p:txBody>
      </p:sp>
      <p:sp>
        <p:nvSpPr>
          <p:cNvPr id="176" name="Google Shape;176;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In episode 5 of Demystifying Indian Music, Kuljit Bhamra explains what a Tala is and how it's used in performance and improvisation.&#10;&#10;&quot;A light-hearted but informative series presented by award-winning musician Kuljit Bhamra. Learn about styles, genres, instruments and musical techniques&quot;." id="177" name="Google Shape;177;p30" title="WHAT IS A TAAL (TALA)? Demystifying Indian Music #5">
            <a:hlinkClick r:id="rId3"/>
          </p:cNvPr>
          <p:cNvPicPr preferRelativeResize="0"/>
          <p:nvPr/>
        </p:nvPicPr>
        <p:blipFill>
          <a:blip r:embed="rId4">
            <a:alphaModFix/>
          </a:blip>
          <a:stretch>
            <a:fillRect/>
          </a:stretch>
        </p:blipFill>
        <p:spPr>
          <a:xfrm>
            <a:off x="1967863" y="1105675"/>
            <a:ext cx="5208275" cy="3906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darbarfestival | Niladri Kumar’s virtuosic take on the afternoon Raag Bhimpalasi, running up and down his sitar’s fretboard at lightning speed at Darbar Festival 2014.&#10;► Join our newsletter at http://www.darbar.org/newsletter for the finest in Indian classical music and dance, and watch full length exclusive concerts in pristine HD on the Darbar Player: http://www.darbar.org/darbarplayer&#10;&#10;If a few brief minutes of Niladri aren't enough…watch his full 65-minute performance of Raag Bhimpalasi in pristine HD on the Darbar Player, along with dozens of other captivating concerts: https://www.darbarplayer.com/videos/nildari-kumar-pandit-shubhankar-banerjee-raag-bhimpalasi&#10;&#10;---------------------------------------------------------------------&#10;Learn more about the music:&#10;&#10;Niladri Kumar is known for his expansive modern sitar style, stretching the boundaries of classical music. Trained under his father, a disciple of Ravi Shankar, he was recognised as a prodigy. He has since developed an extraordinary technical command of his instrument, complete with dextrous double stops, whispering string bends, and rapid taans [fast improvised lines]. He makes forays into film composition and is the inventor of the ‘zitar’ - a hybrid of electric guitar and sitar. Today he tours extensively with Zakir Hussain’s groups as well as a solo artist. Listen to more of Niladri here:&#10;-Shree | www.youtube.com/watch?v=9Xy3j2EiVPw   &#10;-Bhairavi | www.youtube.com/watch?v=ZtOQ49_hO8s  &#10;-Explaining his unique sound | www.youtube.com/watch?v=5cVvGNwxs6c  &#10;&#10;Bhimpalasi is an afternoon raga, said to evoke sringara [attraction, romantic love]. It uses the notes of Kafi thaat, with an aroha [ascent] of nSgmPnS and an avroh [descent] of SnDPmgRS. Characteristically, Dha and Re only appear in the descending line, and tend to be approached from the notes immediately above. Ma is the vadi [king note]. It is similar in shape to the Western Dorian mode, and the closest Carnatic raga is Abheri. Hear a playlist of Bhimpalasi performances here: http://www.youtube.com/watch?v=yfMHiTIm-zc&amp;list=PLUF0f6tPgIwjTTQkeXYYOqciam6_soZ5w &#10;&#10;Recorded at Darbar on 21 Sep 2014, at London’s Southbank Centre&#10;-Niladri Kumar (sitar)&#10;-Subhankar Banerjee (tabla)&#10;&#10;Darbar believes in the power of Indian classical arts to stir, thrill and inspire. Through shared experiences and digital connectivity we ensure that one of the world’s finest art forms reaches the widest possible audience. Founded in 2006, we deliver premium quality live events, music education, broadcasts and online engagement through promoting artistic innovation and creative technology. We are also committed to providing a platform for new talent from India and the UK.&#10;&#10;All Rights Reserved ©2019 Darbar Arts Culture Heritage Trust" id="184" name="Google Shape;184;p31" title="Raag Bhimpalasi | Niladri Kumar &amp; Pandit Subhankar Banerjee | Sitar &amp; Tabla | Music of India">
            <a:hlinkClick r:id="rId3"/>
          </p:cNvPr>
          <p:cNvPicPr preferRelativeResize="0"/>
          <p:nvPr/>
        </p:nvPicPr>
        <p:blipFill>
          <a:blip r:embed="rId4">
            <a:alphaModFix/>
          </a:blip>
          <a:stretch>
            <a:fillRect/>
          </a:stretch>
        </p:blipFill>
        <p:spPr>
          <a:xfrm>
            <a:off x="1264500" y="47250"/>
            <a:ext cx="6673500" cy="5005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Non-western music</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African Music</a:t>
            </a:r>
            <a:endParaRPr sz="2000"/>
          </a:p>
          <a:p>
            <a:pPr indent="-355600" lvl="0" marL="457200" rtl="0" algn="l">
              <a:spcBef>
                <a:spcPts val="0"/>
              </a:spcBef>
              <a:spcAft>
                <a:spcPts val="0"/>
              </a:spcAft>
              <a:buSzPts val="2000"/>
              <a:buChar char="●"/>
            </a:pPr>
            <a:r>
              <a:rPr lang="en" sz="2000"/>
              <a:t>Indian Music</a:t>
            </a:r>
            <a:endParaRPr sz="2000"/>
          </a:p>
          <a:p>
            <a:pPr indent="-355600" lvl="0" marL="457200" rtl="0" algn="l">
              <a:spcBef>
                <a:spcPts val="0"/>
              </a:spcBef>
              <a:spcAft>
                <a:spcPts val="0"/>
              </a:spcAft>
              <a:buSzPts val="2000"/>
              <a:buChar char="●"/>
            </a:pPr>
            <a:r>
              <a:rPr lang="en" sz="2000"/>
              <a:t>Japan Music</a:t>
            </a:r>
            <a:endParaRPr sz="2000"/>
          </a:p>
        </p:txBody>
      </p:sp>
      <p:pic>
        <p:nvPicPr>
          <p:cNvPr id="67" name="Google Shape;67;p14"/>
          <p:cNvPicPr preferRelativeResize="0"/>
          <p:nvPr/>
        </p:nvPicPr>
        <p:blipFill>
          <a:blip r:embed="rId3">
            <a:alphaModFix/>
          </a:blip>
          <a:stretch>
            <a:fillRect/>
          </a:stretch>
        </p:blipFill>
        <p:spPr>
          <a:xfrm>
            <a:off x="4571995" y="863551"/>
            <a:ext cx="4321629" cy="34164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Japan Music</a:t>
            </a:r>
            <a:endParaRPr/>
          </a:p>
        </p:txBody>
      </p:sp>
      <p:sp>
        <p:nvSpPr>
          <p:cNvPr id="190" name="Google Shape;190;p32"/>
          <p:cNvSpPr txBox="1"/>
          <p:nvPr>
            <p:ph idx="1" type="body"/>
          </p:nvPr>
        </p:nvSpPr>
        <p:spPr>
          <a:xfrm>
            <a:off x="1402750" y="4125750"/>
            <a:ext cx="912900" cy="44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Koto</a:t>
            </a:r>
            <a:endParaRPr/>
          </a:p>
        </p:txBody>
      </p:sp>
      <p:pic>
        <p:nvPicPr>
          <p:cNvPr id="191" name="Google Shape;191;p32"/>
          <p:cNvPicPr preferRelativeResize="0"/>
          <p:nvPr/>
        </p:nvPicPr>
        <p:blipFill>
          <a:blip r:embed="rId3">
            <a:alphaModFix/>
          </a:blip>
          <a:stretch>
            <a:fillRect/>
          </a:stretch>
        </p:blipFill>
        <p:spPr>
          <a:xfrm>
            <a:off x="311700" y="1439400"/>
            <a:ext cx="3903600" cy="2459625"/>
          </a:xfrm>
          <a:prstGeom prst="rect">
            <a:avLst/>
          </a:prstGeom>
          <a:noFill/>
          <a:ln>
            <a:noFill/>
          </a:ln>
        </p:spPr>
      </p:pic>
      <p:pic>
        <p:nvPicPr>
          <p:cNvPr id="192" name="Google Shape;192;p32"/>
          <p:cNvPicPr preferRelativeResize="0"/>
          <p:nvPr/>
        </p:nvPicPr>
        <p:blipFill>
          <a:blip r:embed="rId4">
            <a:alphaModFix/>
          </a:blip>
          <a:stretch>
            <a:fillRect/>
          </a:stretch>
        </p:blipFill>
        <p:spPr>
          <a:xfrm>
            <a:off x="5342295" y="1119037"/>
            <a:ext cx="3489999" cy="2905424"/>
          </a:xfrm>
          <a:prstGeom prst="rect">
            <a:avLst/>
          </a:prstGeom>
          <a:noFill/>
          <a:ln>
            <a:noFill/>
          </a:ln>
        </p:spPr>
      </p:pic>
      <p:sp>
        <p:nvSpPr>
          <p:cNvPr id="193" name="Google Shape;193;p32"/>
          <p:cNvSpPr txBox="1"/>
          <p:nvPr>
            <p:ph idx="1" type="body"/>
          </p:nvPr>
        </p:nvSpPr>
        <p:spPr>
          <a:xfrm>
            <a:off x="6709775" y="4200200"/>
            <a:ext cx="1450800" cy="44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Shamisen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Lute (shamisen)&#10;&quot;Kanda Festival&quot; (&quot;Kandamatsuri&quot;), 1911, by Rokusaburo Kineya: performed by Sumie Kaneko on a modern shamisen" id="200" name="Google Shape;200;p33" title="Lute (shamisen)">
            <a:hlinkClick r:id="rId3"/>
          </p:cNvPr>
          <p:cNvPicPr preferRelativeResize="0"/>
          <p:nvPr/>
        </p:nvPicPr>
        <p:blipFill>
          <a:blip r:embed="rId4">
            <a:alphaModFix/>
          </a:blip>
          <a:stretch>
            <a:fillRect/>
          </a:stretch>
        </p:blipFill>
        <p:spPr>
          <a:xfrm>
            <a:off x="1261775" y="0"/>
            <a:ext cx="6739225" cy="5054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quot;the hardest prison to escape is your mind&quot;&#10;&#10;Directed by Strawhatz&#10;&#10;Instagram: @thestrawhatz&#10;Facebook: @thestrawhatz&#10;&#10;Performance Booking please contact:&#10;booking@strawhatz.com&#10;&#10;Music :  ASUKA &amp; DJ UPPERCUT&#10;&#10;https://itunes.apple.com/no/album/koto-single/id1291840491&#10;&#10;DP : Go Matsumoto(GROUNDRIDDIM)&#10;&#10;Assistant : Takahiro Kawahara(GROUNDRIDDIM), Kaho Fujiyoshi&#10;Technical Producer : Strawhatz/Yoshikazu Takano(GROUNDRIDDIM)&#10;&#10;Edit : 0 FOKUS&#10;Color Grade: Anders Skjærseth &amp; Håvard Småvik &#10;&#10;Stylist : Remi Takenouchi&#10;Hair : YUUK&#10;Make-up : EBARA&#10;Kimono:Ooedokazuko&#10;Noh Dancer: Rina Shinohara&#10;&#10;Location : Kuraki-Nohbutai" id="207" name="Google Shape;207;p34" title="Strawhatz - Koto">
            <a:hlinkClick r:id="rId3"/>
          </p:cNvPr>
          <p:cNvPicPr preferRelativeResize="0"/>
          <p:nvPr/>
        </p:nvPicPr>
        <p:blipFill>
          <a:blip r:embed="rId4">
            <a:alphaModFix/>
          </a:blip>
          <a:stretch>
            <a:fillRect/>
          </a:stretch>
        </p:blipFill>
        <p:spPr>
          <a:xfrm>
            <a:off x="1280300" y="0"/>
            <a:ext cx="6720700" cy="5040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Musical Theatre</a:t>
            </a:r>
            <a:endParaRPr/>
          </a:p>
        </p:txBody>
      </p:sp>
      <p:sp>
        <p:nvSpPr>
          <p:cNvPr id="213" name="Google Shape;213;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lnSpc>
                <a:spcPct val="90000"/>
              </a:lnSpc>
              <a:spcBef>
                <a:spcPts val="1200"/>
              </a:spcBef>
              <a:spcAft>
                <a:spcPts val="0"/>
              </a:spcAft>
              <a:buSzPts val="1900"/>
              <a:buChar char="●"/>
            </a:pPr>
            <a:r>
              <a:rPr lang="en" sz="1900"/>
              <a:t>Type of American theatre to entertain through fusion of a dramatic script, acting and spoken dialogue with music, singing and dancing – and scenery, costumes and spectacle</a:t>
            </a:r>
            <a:endParaRPr sz="1900"/>
          </a:p>
          <a:p>
            <a:pPr indent="-349250" lvl="0" marL="457200" rtl="0" algn="l">
              <a:lnSpc>
                <a:spcPct val="90000"/>
              </a:lnSpc>
              <a:spcBef>
                <a:spcPts val="0"/>
              </a:spcBef>
              <a:spcAft>
                <a:spcPts val="0"/>
              </a:spcAft>
              <a:buSzPts val="1900"/>
              <a:buChar char="●"/>
            </a:pPr>
            <a:r>
              <a:rPr lang="en" sz="1900"/>
              <a:t>Eg. West Side Story, Cats, My Fair Lady etc.</a:t>
            </a:r>
            <a:endParaRPr sz="1900"/>
          </a:p>
          <a:p>
            <a:pPr indent="-349250" lvl="0" marL="457200" rtl="0" algn="l">
              <a:lnSpc>
                <a:spcPct val="90000"/>
              </a:lnSpc>
              <a:spcBef>
                <a:spcPts val="0"/>
              </a:spcBef>
              <a:spcAft>
                <a:spcPts val="0"/>
              </a:spcAft>
              <a:buSzPts val="1900"/>
              <a:buChar char="●"/>
            </a:pPr>
            <a:r>
              <a:rPr lang="en" sz="1900"/>
              <a:t>With verse and chorus ( A - A - B – A)</a:t>
            </a:r>
            <a:endParaRPr sz="1900"/>
          </a:p>
          <a:p>
            <a:pPr indent="0" lvl="0" marL="0" rtl="0" algn="l">
              <a:lnSpc>
                <a:spcPct val="90000"/>
              </a:lnSpc>
              <a:spcBef>
                <a:spcPts val="1200"/>
              </a:spcBef>
              <a:spcAft>
                <a:spcPts val="0"/>
              </a:spcAft>
              <a:buNone/>
            </a:pPr>
            <a:r>
              <a:t/>
            </a:r>
            <a:endParaRPr sz="1600"/>
          </a:p>
          <a:p>
            <a:pPr indent="0" lvl="0" marL="0" rtl="0" algn="l">
              <a:spcBef>
                <a:spcPts val="0"/>
              </a:spcBef>
              <a:spcAft>
                <a:spcPts val="1600"/>
              </a:spcAft>
              <a:buNone/>
            </a:pPr>
            <a:r>
              <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Leonard Bernstein (1918 - 1990)</a:t>
            </a:r>
            <a:endParaRPr/>
          </a:p>
        </p:txBody>
      </p:sp>
      <p:sp>
        <p:nvSpPr>
          <p:cNvPr id="219" name="Google Shape;219;p36"/>
          <p:cNvSpPr txBox="1"/>
          <p:nvPr>
            <p:ph idx="1" type="body"/>
          </p:nvPr>
        </p:nvSpPr>
        <p:spPr>
          <a:xfrm>
            <a:off x="3128400" y="1152475"/>
            <a:ext cx="5703900" cy="124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Born in Lawrence, Massachusetts</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A leading conductor, concert pianist, a composer and author-lecturer.</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220" name="Google Shape;220;p36"/>
          <p:cNvPicPr preferRelativeResize="0"/>
          <p:nvPr/>
        </p:nvPicPr>
        <p:blipFill>
          <a:blip r:embed="rId3">
            <a:alphaModFix/>
          </a:blip>
          <a:stretch>
            <a:fillRect/>
          </a:stretch>
        </p:blipFill>
        <p:spPr>
          <a:xfrm>
            <a:off x="311700" y="1152463"/>
            <a:ext cx="2114550" cy="2714625"/>
          </a:xfrm>
          <a:prstGeom prst="rect">
            <a:avLst/>
          </a:prstGeom>
          <a:noFill/>
          <a:ln>
            <a:noFill/>
          </a:ln>
        </p:spPr>
      </p:pic>
      <p:pic>
        <p:nvPicPr>
          <p:cNvPr id="221" name="Google Shape;221;p36"/>
          <p:cNvPicPr preferRelativeResize="0"/>
          <p:nvPr/>
        </p:nvPicPr>
        <p:blipFill>
          <a:blip r:embed="rId4">
            <a:alphaModFix/>
          </a:blip>
          <a:stretch>
            <a:fillRect/>
          </a:stretch>
        </p:blipFill>
        <p:spPr>
          <a:xfrm>
            <a:off x="3412550" y="2701825"/>
            <a:ext cx="5135600" cy="1457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West side story</a:t>
            </a:r>
            <a:endParaRPr/>
          </a:p>
        </p:txBody>
      </p:sp>
      <p:graphicFrame>
        <p:nvGraphicFramePr>
          <p:cNvPr id="227" name="Google Shape;227;p37"/>
          <p:cNvGraphicFramePr/>
          <p:nvPr/>
        </p:nvGraphicFramePr>
        <p:xfrm>
          <a:off x="952500" y="1619250"/>
          <a:ext cx="3000000" cy="3000000"/>
        </p:xfrm>
        <a:graphic>
          <a:graphicData uri="http://schemas.openxmlformats.org/drawingml/2006/table">
            <a:tbl>
              <a:tblPr>
                <a:noFill/>
                <a:tableStyleId>{721958FD-7486-44AC-8406-6E7085734D9C}</a:tableStyleId>
              </a:tblPr>
              <a:tblGrid>
                <a:gridCol w="3619500"/>
                <a:gridCol w="3619500"/>
              </a:tblGrid>
              <a:tr h="381000">
                <a:tc>
                  <a:txBody>
                    <a:bodyPr/>
                    <a:lstStyle/>
                    <a:p>
                      <a:pPr indent="0" lvl="0" marL="0" rtl="0" algn="ctr">
                        <a:spcBef>
                          <a:spcPts val="0"/>
                        </a:spcBef>
                        <a:spcAft>
                          <a:spcPts val="0"/>
                        </a:spcAft>
                        <a:buNone/>
                      </a:pPr>
                      <a:r>
                        <a:rPr b="1" lang="en"/>
                        <a:t>R &amp; J</a:t>
                      </a:r>
                      <a:endParaRPr b="1"/>
                    </a:p>
                  </a:txBody>
                  <a:tcPr marT="91425" marB="91425" marR="91425" marL="91425">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t>WSS</a:t>
                      </a:r>
                      <a:endParaRPr b="1"/>
                    </a:p>
                  </a:txBody>
                  <a:tcPr marT="91425" marB="91425" marR="91425" marL="91425">
                    <a:lnB cap="flat" cmpd="sng" w="9525">
                      <a:solidFill>
                        <a:schemeClr val="dk2"/>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en"/>
                        <a:t>Two families</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Jets and Sharks</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Romeo</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Tony</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Juliet</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Maria</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gridSpan="2">
                  <a:txBody>
                    <a:bodyPr/>
                    <a:lstStyle/>
                    <a:p>
                      <a:pPr indent="0" lvl="0" marL="0" rtl="0" algn="l">
                        <a:spcBef>
                          <a:spcPts val="0"/>
                        </a:spcBef>
                        <a:spcAft>
                          <a:spcPts val="0"/>
                        </a:spcAft>
                        <a:buNone/>
                      </a:pPr>
                      <a:r>
                        <a:rPr lang="en"/>
                        <a:t>Bernardo is the leader of the Sharks, the brother of Maria. In a gang fight, Tony Kills Bernardo in an attempt to break up a fight between the leader of the Sharks and Riff. Later Tony was shot by one of the Sharks and dies in Maria’s arms.</a:t>
                      </a:r>
                      <a:endParaRPr/>
                    </a:p>
                  </a:txBody>
                  <a:tcPr marT="91425" marB="91425" marR="91425" marL="91425">
                    <a:lnT cap="flat" cmpd="sng" w="9525">
                      <a:solidFill>
                        <a:schemeClr val="dk2"/>
                      </a:solidFill>
                      <a:prstDash val="solid"/>
                      <a:round/>
                      <a:headEnd len="sm" w="sm" type="none"/>
                      <a:tailEnd len="sm" w="sm" type="none"/>
                    </a:lnT>
                    <a:solidFill>
                      <a:schemeClr val="lt2"/>
                    </a:solidFill>
                  </a:tcPr>
                </a:tc>
                <a:tc hMerge="1"/>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West Side Story movie clips: http://j.mp/1LkjWFw&#10;BUY THE MOVIE: http://j.mp/16TMZIG&#10;Don't miss the HOTTEST NEW TRAILERS: http://bit.ly/1u2y6pr&#10;&#10;CLIP DESCRIPTION:&#10;Anita (Rita Moreno) sings about the great land of America.&#10;&#10;FILM DESCRIPTION:&#10;Romeo and Juliet is updated to the tenements of New York City in this Oscar-winning musical landmark. Adapted by Ernest Lehman from the Broadway production, the movie opens with an overhead shot of Manhattan, an effect that director Robert Wise would repeat over the Alps in The Sound of Music four years later. We are introduced to two rival street gangs: the Jets, second-generation American teens, and the Sharks, Puerto Rican immigrants. When the war between the Jets and Sharks reaches a fever pitch, Jets leader Riff (Russ Tamblyn) decides to challenge the Sharks to one last &quot;winner take all&quot; rumble. He decides to meet Sharks leader Bernardo (George Chakiris) for a war council at a gymnasium dance; to bolster his argument, Riff wants his old pal Tony (Richard Beymer), the cofounder of the Jets, to come along. But Tony has set his sights on vistas beyond the neighborhood and has fallen in love with Bernardo's sister, Maria (Natalie Wood), a love that, as in Romeo and Juliet, will eventually end in tragedy. In contrast to the usual slash-and-burn policy of Hollywood musical adaptations, all the songs written by Leonard Bernstein and Stephen Sondheim for the original Broadway production of West Side Story were retained for the film version, although some alterations were made to appease the Hollywood censors, and the original order of two songs was reversed for stronger dramatic impact. The movie more than retains the original choreography of Jerome Robbins, which is recreated in some of the most startling and balletic dance sequences ever recorded on film. West Side Story won an almost-record ten Oscars, including Best Picture, supporting awards to Chakiris and Rita Moreno as Bernardo's girlfriend, Anita, and Best Director to Robbins and Wise. Richard Beymer's singing was dubbed by Jimmy Bryant, Natalie Wood's by Marni Nixon (who also dubbed Audrey Hepburn in My Fair Lady), and Rita Moreno's by Betty Wand. The film's New York tenement locations were later razed to make room for Lincoln Center.&#10;&#10;CREDITS:&#10;TM &amp; © MGM (1961)&#10;Cast: Jose De Vega, Jay Norman, Jaime Rogers, Larry Roquemore, Robert E. Thompson, Gus Trikonis, Eddie Verso, Rita Moreno, Marni Nixon&#10;Directors: Jerome Robbins, Robert Wise&#10;Producers: Saul Chaplin, Robert Wise, Walter Mirisch&#10;Screenwriters: Ernest Lehman, Arthur Laurents, William Shakespeare, Jerome Robbins&#10;&#10;WHO ARE WE?&#10;The MOVIECLIPS channel is the largest collection of licensed movie clips on the web. Here you will find unforgettable moments, scenes and lines from all your favorite films. Made by movie fans, for movie fans.&#10;&#10;SUBSCRIBE TO OUR MOVIE CHANNELS:&#10;MOVIECLIPS: http://bit.ly/1u2yaWd&#10;ComingSoon: http://bit.ly/1DVpgtR&#10;Indie &amp; Film Festivals: http://bit.ly/1wbkfYg&#10;Hero Central: http://bit.ly/1AMUZwv&#10;Extras: http://bit.ly/1u431fr&#10;Classic Trailers: http://bit.ly/1u43jDe&#10;Pop-Up Trailers: http://bit.ly/1z7EtZR&#10;Movie News: http://bit.ly/1C3Ncd2&#10;Movie Games: http://bit.ly/1ygDV13&#10;Fandango: http://bit.ly/1Bl79ye&#10;Fandango FrontRunners: http://bit.ly/1CggQfC&#10;&#10;HIT US UP:&#10;Facebook: http://on.fb.me/1y8M8ax&#10;Twitter: http://bit.ly/1ghOWmt&#10;Pinterest: http://bit.ly/14wL9De&#10;Tumblr: http://bit.ly/1vUwhH7" id="234" name="Google Shape;234;p38" title="West Side Story (4/10) Movie CLIP - America (1961) HD">
            <a:hlinkClick r:id="rId3"/>
          </p:cNvPr>
          <p:cNvPicPr preferRelativeResize="0"/>
          <p:nvPr/>
        </p:nvPicPr>
        <p:blipFill>
          <a:blip r:embed="rId4">
            <a:alphaModFix/>
          </a:blip>
          <a:stretch>
            <a:fillRect/>
          </a:stretch>
        </p:blipFill>
        <p:spPr>
          <a:xfrm>
            <a:off x="1246899" y="0"/>
            <a:ext cx="6719000" cy="5039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West Side Story movie clips: http://j.mp/1J9Ir6l&#10;BUY THE MOVIE: http://j.mp/16TMZIG&#10;Don't miss the HOTTEST NEW TRAILERS: http://bit.ly/1u2y6pr&#10;&#10;CLIP DESCRIPTION:&#10;Maria (Natalie Wood) sings at the bridal shop.&#10;&#10;FILM DESCRIPTION:&#10;Romeo and Juliet is updated to the tenements of New York City in this Oscar-winning musical landmark. Adapted by Ernest Lehman from the Broadway production, the movie opens with an overhead shot of Manhattan, an effect that director Robert Wise would repeat over the Alps in The Sound of Music four years later. We are introduced to two rival street gangs: the Jets, second-generation American teens, and the Sharks, Puerto Rican immigrants. When the war between the Jets and Sharks reaches a fever pitch, Jets leader Riff (Russ Tamblyn) decides to challenge the Sharks to one last &quot;winner take all&quot; rumble. He decides to meet Sharks leader Bernardo (George Chakiris) for a war council at a gymnasium dance; to bolster his argument, Riff wants his old pal Tony (Richard Beymer), the cofounder of the Jets, to come along. But Tony has set his sights on vistas beyond the neighborhood and has fallen in love with Bernardo's sister, Maria (Natalie Wood), a love that, as in Romeo and Juliet, will eventually end in tragedy. In contrast to the usual slash-and-burn policy of Hollywood musical adaptations, all the songs written by Leonard Bernstein and Stephen Sondheim for the original Broadway production of West Side Story were retained for the film version, although some alterations were made to appease the Hollywood censors, and the original order of two songs was reversed for stronger dramatic impact. The movie more than retains the original choreography of Jerome Robbins, which is recreated in some of the most startling and balletic dance sequences ever recorded on film. West Side Story won an almost-record ten Oscars, including Best Picture, supporting awards to Chakiris and Rita Moreno as Bernardo's girlfriend, Anita, and Best Director to Robbins and Wise. Richard Beymer's singing was dubbed by Jimmy Bryant, Natalie Wood's by Marni Nixon (who also dubbed Audrey Hepburn in My Fair Lady), and Rita Moreno's by Betty Wand. The film's New York tenement locations were later razed to make room for Lincoln Center.&#10;&#10;CREDITS:&#10;TM &amp; © MGM (1961)&#10;Cast: Joanne Miya, Rita Moreno, Marni Nixon, Penny Santon&#10;Directors: Jerome Robbins, Robert Wise&#10;Producers: Saul Chaplin, Robert Wise, Walter Mirisch&#10;Screenwriters: Ernest Lehman, Arthur Laurents, William Shakespeare, Jerome Robbins&#10;&#10;WHO ARE WE?&#10;The MOVIECLIPS channel is the largest collection of licensed movie clips on the web. Here you will find unforgettable moments, scenes and lines from all your favorite films. Made by movie fans, for movie fans.&#10;&#10;SUBSCRIBE TO OUR MOVIE CHANNELS:&#10;MOVIECLIPS: http://bit.ly/1u2yaWd&#10;ComingSoon: http://bit.ly/1DVpgtR&#10;Indie &amp; Film Festivals: http://bit.ly/1wbkfYg&#10;Hero Central: http://bit.ly/1AMUZwv&#10;Extras: http://bit.ly/1u431fr&#10;Classic Trailers: http://bit.ly/1u43jDe&#10;Pop-Up Trailers: http://bit.ly/1z7EtZR&#10;Movie News: http://bit.ly/1C3Ncd2&#10;Movie Games: http://bit.ly/1ygDV13&#10;Fandango: http://bit.ly/1Bl79ye&#10;Fandango FrontRunners: http://bit.ly/1CggQfC&#10;&#10;HIT US UP:&#10;Facebook: http://on.fb.me/1y8M8ax&#10;Twitter: http://bit.ly/1ghOWmt&#10;Pinterest: http://bit.ly/14wL9De&#10;Tumblr: http://bit.ly/1vUwhH7" id="241" name="Google Shape;241;p39" title="West Side Story (7/10) Movie CLIP - I Feel Pretty (1961) HD">
            <a:hlinkClick r:id="rId3"/>
          </p:cNvPr>
          <p:cNvPicPr preferRelativeResize="0"/>
          <p:nvPr/>
        </p:nvPicPr>
        <p:blipFill>
          <a:blip r:embed="rId4">
            <a:alphaModFix/>
          </a:blip>
          <a:stretch>
            <a:fillRect/>
          </a:stretch>
        </p:blipFill>
        <p:spPr>
          <a:xfrm>
            <a:off x="1246900" y="0"/>
            <a:ext cx="6754100" cy="5065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West Side Story movie clips: http://j.mp/1J9Ir6l&#10;BUY THE MOVIE: http://j.mp/16TMZIG&#10;Don't miss the HOTTEST NEW TRAILERS: http://bit.ly/1u2y6pr&#10;&#10;CLIP DESCRIPTION:&#10;Tony (Richard Beymer) and Maria (Natalie Wood) sing on the balcony.&#10;&#10;FILM DESCRIPTION:&#10;Romeo and Juliet is updated to the tenements of New York City in this Oscar-winning musical landmark. Adapted by Ernest Lehman from the Broadway production, the movie opens with an overhead shot of Manhattan, an effect that director Robert Wise would repeat over the Alps in The Sound of Music four years later. We are introduced to two rival street gangs: the Jets, second-generation American teens, and the Sharks, Puerto Rican immigrants. When the war between the Jets and Sharks reaches a fever pitch, Jets leader Riff (Russ Tamblyn) decides to challenge the Sharks to one last &quot;winner take all&quot; rumble. He decides to meet Sharks leader Bernardo (George Chakiris) for a war council at a gymnasium dance; to bolster his argument, Riff wants his old pal Tony (Richard Beymer), the cofounder of the Jets, to come along. But Tony has set his sights on vistas beyond the neighborhood and has fallen in love with Bernardo's sister, Maria (Natalie Wood), a love that, as in Romeo and Juliet, will eventually end in tragedy. In contrast to the usual slash-and-burn policy of Hollywood musical adaptations, all the songs written by Leonard Bernstein and Stephen Sondheim for the original Broadway production of West Side Story were retained for the film version, although some alterations were made to appease the Hollywood censors, and the original order of two songs was reversed for stronger dramatic impact. The movie more than retains the original choreography of Jerome Robbins, which is recreated in some of the most startling and balletic dance sequences ever recorded on film. West Side Story won an almost-record ten Oscars, including Best Picture, supporting awards to Chakiris and Rita Moreno as Bernardo's girlfriend, Anita, and Best Director to Robbins and Wise. Richard Beymer's singing was dubbed by Jimmy Bryant, Natalie Wood's by Marni Nixon (who also dubbed Audrey Hepburn in My Fair Lady), and Rita Moreno's by Betty Wand. The film's New York tenement locations were later razed to make room for Lincoln Center.&#10;&#10;CREDITS:&#10;TM &amp; © MGM (1961)&#10;Cast: Richard Beymer, Marni Nixon&#10;Directors: Jerome Robbins, Robert Wise&#10;Producers: Saul Chaplin, Robert Wise, Walter Mirisch&#10;Screenwriters: Ernest Lehman, Arthur Laurents, William Shakespeare, Jerome Robbins&#10;&#10;WHO ARE WE?&#10;The MOVIECLIPS channel is the largest collection of licensed movie clips on the web. Here you will find unforgettable moments, scenes and lines from all your favorite films. Made by movie fans, for movie fans.&#10;&#10;SUBSCRIBE TO OUR MOVIE CHANNELS:&#10;MOVIECLIPS: http://bit.ly/1u2yaWd&#10;ComingSoon: http://bit.ly/1DVpgtR&#10;Indie &amp; Film Festivals: http://bit.ly/1wbkfYg&#10;Hero Central: http://bit.ly/1AMUZwv&#10;Extras: http://bit.ly/1u431fr&#10;Classic Trailers: http://bit.ly/1u43jDe&#10;Pop-Up Trailers: http://bit.ly/1z7EtZR&#10;Movie News: http://bit.ly/1C3Ncd2&#10;Movie Games: http://bit.ly/1ygDV13&#10;Fandango: http://bit.ly/1Bl79ye&#10;Fandango FrontRunners: http://bit.ly/1CggQfC&#10;&#10;HIT US UP:&#10;Facebook: http://on.fb.me/1y8M8ax&#10;Twitter: http://bit.ly/1ghOWmt&#10;Pinterest: http://bit.ly/14wL9De&#10;Tumblr: http://bit.ly/1vUwhH7" id="248" name="Google Shape;248;p40" title="West Side Story (5/10) Movie CLIP - Tonight (1961) HD">
            <a:hlinkClick r:id="rId3"/>
          </p:cNvPr>
          <p:cNvPicPr preferRelativeResize="0"/>
          <p:nvPr/>
        </p:nvPicPr>
        <p:blipFill>
          <a:blip r:embed="rId4">
            <a:alphaModFix/>
          </a:blip>
          <a:stretch>
            <a:fillRect/>
          </a:stretch>
        </p:blipFill>
        <p:spPr>
          <a:xfrm>
            <a:off x="1291450" y="0"/>
            <a:ext cx="6709550" cy="5032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RIFF &#10;The Jets are gonna have their day &#10;Tonight. &#10;&#10;BERNARDO &#10;The Sharks are gonna have their way &#10;Tonight. &#10;&#10;RIFF &#10;The Puerto Ricans grumble: &quot;Fair fight.&quot; &#10;But if they start a rumble, &#10;We'll rumble 'em right. &#10;&#10;BERNARDO &#10;We're gonna hand 'em a surprise &#10;Tonight. &#10;&#10;RIFF AND JETS &#10;We're gonna cut 'em down to size &#10;Tonight. &#10;&#10;BERNARDO AND SHARKS &#10;We said, &quot;O.K., no rumpus, &#10;No tricks.&quot; &#10;But just in case they jump us, &#10;We're ready to mix &#10;Tonight. &#10;&#10;ALL &#10;We're gonna rock it tonight, &#10;We're gonna jazz it up and have us a ball! &#10;They're gonna get it tonight; &#10;The more they turn it on the harder they'll fall! &#10;&#10;RIFF AND JETS &#10;Well, they began it! &#10;&#10;BERNARDO AND SHARKS &#10;Well, they began it! &#10;&#10;ALL &#10;And we're the ones to stop 'em once and for all, &#10;Tonight! &#10;&#10;ANITA &#10;Anita's gonna get her kicks &#10;Tonight. &#10;We'll have our private little mix &#10;Tonight. &#10;He'll walk in hot and tired, &#10;So what? &#10;Don't matter if he's tired, &#10;As long as he's hot &#10;Tonight! &#10;&#10;TONY &#10;Tonight, tonight, &#10;Won't be just any night, &#10;Tonight there will be no morning star. &#10;Tonight, tonight, I'll see my love tonight. &#10;And for us, stars will stop where they are. &#10;Today &#10;The minutes seem like hours, &#10;The hours go so slowly, &#10;And still the sky is light . . . &#10;Oh moon, grow bright, &#10;And make this endless day endless night! &#10;&#10;RIFF &#10;I'm counting on you to be there &#10;Tonight. &#10;When Diesel wins it fair and square &#10;Tonight. &#10;That Puerto Rican punk'll &#10;Go down. &#10;And when he's hollered &quot;Uncle&quot; &#10;We'll tear up the town! &#10;&#10;(RIFF, TONY, and MARIA sing simultaneously) &#10;&#10;RIFF &#10;So I can count on you, boy? &#10;&#10;TONY &#10;All right. &#10;&#10;RIFF &#10;We're gonna have us a ball. &#10;&#10;TONY &#10;All right. &#10;&#10;RIFF &#10;Womb to tomb! &#10;&#10;TONY &#10;Sperm to worm! &#10;&#10;RIFF &#10;I'll see you there about eight. &#10;&#10;TONY &#10;Tonight . . . &#10;&#10;MARIA &#10;Tonight, tonight &#10;Won't be just any night, &#10;Tonight there will be no morning star, &#10;&#10;(JETS, SHARKS, MARIA, TONY, and ANITA sing simultaneously) &#10;&#10;SHARKS &#10;We're gonna rock it tonight! &#10;They're gonna get it tonight, &#10;They began it, &#10;They began it, &#10;The began it. &#10;We'll stop 'em once and for all. &#10;The Sharks are gonna have their way, &#10;The Sharks are gonna have their day, &#10;We're gonna rock it tonight. &#10;Tonight! &#10;&#10;JETS &#10;We're gonna jazz it tonight! &#10;Tonight! &#10;They began it, &#10;And we're the ones to stop 'em once and for all! &#10;The Jets are gonna have their way, &#10;The Jets are gonna have their day. &#10;We're gonna rock it tonight. &#10;Tonight! &#10;&#10;ANITA &#10;Tonight, tonight, &#10;Late tonight, &#10;We're gonna mix it tonight. &#10;Anita's gonna have her day, &#10;Anita's gonna have her day, &#10;Bernardo's gonna have his way &#10;Tonight, tonight, &#10;Tonight, this very night, &#10;We're gonna rock it tonight! &#10;&#10;MARIA &#10;Tonight, tonight, &#10;I'll see my love tonight. &#10;And for us, stars will stop where they are. &#10;&#10;MARIA AND TONY &#10;Today the minutes seem like hours. &#10;The hours go so slowly, &#10;And still the skiy is light. &#10;Oh moon, grow bright, &#10;And make this endless day endless night, &#10;&#10;ALL &#10;Tonight!" id="255" name="Google Shape;255;p41" title="West Side Story - Tonight Quintet and Chorus (1961) HD">
            <a:hlinkClick r:id="rId3"/>
          </p:cNvPr>
          <p:cNvPicPr preferRelativeResize="0"/>
          <p:nvPr/>
        </p:nvPicPr>
        <p:blipFill>
          <a:blip r:embed="rId4">
            <a:alphaModFix/>
          </a:blip>
          <a:stretch>
            <a:fillRect/>
          </a:stretch>
        </p:blipFill>
        <p:spPr>
          <a:xfrm>
            <a:off x="1276600" y="0"/>
            <a:ext cx="6724400" cy="504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Music served as:</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Entertainment</a:t>
            </a:r>
            <a:endParaRPr/>
          </a:p>
          <a:p>
            <a:pPr indent="-342900" lvl="0" marL="457200" rtl="0" algn="l">
              <a:spcBef>
                <a:spcPts val="0"/>
              </a:spcBef>
              <a:spcAft>
                <a:spcPts val="0"/>
              </a:spcAft>
              <a:buSzPts val="1800"/>
              <a:buChar char="●"/>
            </a:pPr>
            <a:r>
              <a:rPr lang="en"/>
              <a:t>Accompaniment to everyday activities, ceremony</a:t>
            </a:r>
            <a:endParaRPr/>
          </a:p>
          <a:p>
            <a:pPr indent="-342900" lvl="0" marL="457200" rtl="0" algn="l">
              <a:spcBef>
                <a:spcPts val="0"/>
              </a:spcBef>
              <a:spcAft>
                <a:spcPts val="0"/>
              </a:spcAft>
              <a:buSzPts val="1800"/>
              <a:buChar char="●"/>
            </a:pPr>
            <a:r>
              <a:rPr lang="en"/>
              <a:t>Communicate message</a:t>
            </a:r>
            <a:endParaRPr/>
          </a:p>
          <a:p>
            <a:pPr indent="-342900" lvl="0" marL="457200" rtl="0" algn="l">
              <a:spcBef>
                <a:spcPts val="0"/>
              </a:spcBef>
              <a:spcAft>
                <a:spcPts val="0"/>
              </a:spcAft>
              <a:buSzPts val="1800"/>
              <a:buChar char="●"/>
            </a:pPr>
            <a:r>
              <a:rPr lang="en"/>
              <a:t>People tradition</a:t>
            </a:r>
            <a:endParaRPr/>
          </a:p>
          <a:p>
            <a:pPr indent="-342900" lvl="0" marL="457200" rtl="0" algn="l">
              <a:spcBef>
                <a:spcPts val="0"/>
              </a:spcBef>
              <a:spcAft>
                <a:spcPts val="0"/>
              </a:spcAft>
              <a:buSzPts val="1800"/>
              <a:buChar char="●"/>
            </a:pPr>
            <a:r>
              <a:rPr lang="en"/>
              <a:t>Wide range of Musical style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quot;The Rain in Spain&quot; – Performed by Rex Harrison, Wilfrid Hyde-White and Audrey Hepburn (partially dubbed by Marni Nixon), from the musical film &quot;My fair Lady” (1964). The song is a turning point in the plotline of the musical. Professor Higgins (Rex) and Colonel Pickering (Wilfrid) have been drilling Eliza Doolittle (Audrey) continually with speech exercises, trying to break her Cockney accent speech pattern." id="262" name="Google Shape;262;p42" title="&quot;The Rain in Spain&quot; – Rex Harrison, Wilfrid Hyde-White and Audrey Hepburn, 1964">
            <a:hlinkClick r:id="rId3"/>
          </p:cNvPr>
          <p:cNvPicPr preferRelativeResize="0"/>
          <p:nvPr/>
        </p:nvPicPr>
        <p:blipFill>
          <a:blip r:embed="rId4">
            <a:alphaModFix/>
          </a:blip>
          <a:stretch>
            <a:fillRect/>
          </a:stretch>
        </p:blipFill>
        <p:spPr>
          <a:xfrm>
            <a:off x="1269175" y="0"/>
            <a:ext cx="6731825" cy="5048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One of the best of the many show-stoppers from the classic film that won 8 Academy Awards including Best Picture of 1964, &quot;My Fair Lady,' starring the incomparable Audrey Hepburn." id="269" name="Google Shape;269;p43" title="&quot;MY FAIR LADY&quot;/&quot;Wouldn't It Be Loverly?&quot; - AUDREY HEPBURN">
            <a:hlinkClick r:id="rId3"/>
          </p:cNvPr>
          <p:cNvPicPr preferRelativeResize="0"/>
          <p:nvPr/>
        </p:nvPicPr>
        <p:blipFill>
          <a:blip r:embed="rId4">
            <a:alphaModFix/>
          </a:blip>
          <a:stretch>
            <a:fillRect/>
          </a:stretch>
        </p:blipFill>
        <p:spPr>
          <a:xfrm>
            <a:off x="1291450" y="0"/>
            <a:ext cx="6709550" cy="5032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Rock and Roll</a:t>
            </a:r>
            <a:endParaRPr/>
          </a:p>
        </p:txBody>
      </p:sp>
      <p:sp>
        <p:nvSpPr>
          <p:cNvPr id="275" name="Google Shape;275;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90000"/>
              </a:lnSpc>
              <a:spcBef>
                <a:spcPts val="1200"/>
              </a:spcBef>
              <a:spcAft>
                <a:spcPts val="0"/>
              </a:spcAft>
              <a:buClr>
                <a:srgbClr val="000000"/>
              </a:buClr>
              <a:buSzPts val="2000"/>
              <a:buFont typeface="Arial"/>
              <a:buChar char="●"/>
            </a:pPr>
            <a:r>
              <a:rPr lang="en" sz="2000">
                <a:solidFill>
                  <a:srgbClr val="000000"/>
                </a:solidFill>
                <a:latin typeface="Arial"/>
                <a:ea typeface="Arial"/>
                <a:cs typeface="Arial"/>
                <a:sym typeface="Arial"/>
              </a:rPr>
              <a:t>Music with a hard, driving beat, often featuring electronic guitar accompaniment and heavily amplified</a:t>
            </a:r>
            <a:endParaRPr sz="2000">
              <a:solidFill>
                <a:srgbClr val="000000"/>
              </a:solidFill>
              <a:latin typeface="Arial"/>
              <a:ea typeface="Arial"/>
              <a:cs typeface="Arial"/>
              <a:sym typeface="Arial"/>
            </a:endParaRPr>
          </a:p>
          <a:p>
            <a:pPr indent="-355600" lvl="0" marL="457200" rtl="0" algn="l">
              <a:lnSpc>
                <a:spcPct val="90000"/>
              </a:lnSpc>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E.g. Elvis Presley, Bill Haley, Ray Charles etc.</a:t>
            </a:r>
            <a:endParaRPr sz="2000">
              <a:solidFill>
                <a:srgbClr val="000000"/>
              </a:solidFill>
              <a:latin typeface="Arial"/>
              <a:ea typeface="Arial"/>
              <a:cs typeface="Arial"/>
              <a:sym typeface="Arial"/>
            </a:endParaRPr>
          </a:p>
          <a:p>
            <a:pPr indent="-355600" lvl="0" marL="457200" rtl="0" algn="l">
              <a:lnSpc>
                <a:spcPct val="90000"/>
              </a:lnSpc>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Originate from R&amp;B</a:t>
            </a:r>
            <a:endParaRPr sz="2000">
              <a:solidFill>
                <a:srgbClr val="000000"/>
              </a:solidFill>
              <a:latin typeface="Arial"/>
              <a:ea typeface="Arial"/>
              <a:cs typeface="Arial"/>
              <a:sym typeface="Arial"/>
            </a:endParaRPr>
          </a:p>
          <a:p>
            <a:pPr indent="-355600" lvl="0" marL="457200" rtl="0" algn="l">
              <a:lnSpc>
                <a:spcPct val="90000"/>
              </a:lnSpc>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Fast rhythm and continued bass</a:t>
            </a:r>
            <a:endParaRPr sz="2000">
              <a:solidFill>
                <a:srgbClr val="000000"/>
              </a:solidFill>
              <a:latin typeface="Arial"/>
              <a:ea typeface="Arial"/>
              <a:cs typeface="Arial"/>
              <a:sym typeface="Arial"/>
            </a:endParaRPr>
          </a:p>
          <a:p>
            <a:pPr indent="-355600" lvl="0" marL="457200" rtl="0" algn="l">
              <a:lnSpc>
                <a:spcPct val="90000"/>
              </a:lnSpc>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Heavy beats on 2nd and 4th beat</a:t>
            </a:r>
            <a:endParaRPr sz="20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 Haley and His Comets</a:t>
            </a:r>
            <a:endParaRPr/>
          </a:p>
        </p:txBody>
      </p:sp>
      <p:sp>
        <p:nvSpPr>
          <p:cNvPr id="281" name="Google Shape;281;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2" name="Google Shape;282;p45"/>
          <p:cNvPicPr preferRelativeResize="0"/>
          <p:nvPr/>
        </p:nvPicPr>
        <p:blipFill>
          <a:blip r:embed="rId3">
            <a:alphaModFix/>
          </a:blip>
          <a:stretch>
            <a:fillRect/>
          </a:stretch>
        </p:blipFill>
        <p:spPr>
          <a:xfrm>
            <a:off x="4951150" y="152400"/>
            <a:ext cx="4095750" cy="4838700"/>
          </a:xfrm>
          <a:prstGeom prst="rect">
            <a:avLst/>
          </a:prstGeom>
          <a:noFill/>
          <a:ln>
            <a:noFill/>
          </a:ln>
        </p:spPr>
      </p:pic>
      <p:pic>
        <p:nvPicPr>
          <p:cNvPr descr="Bill Haley &amp; His Comets&#10;was an American Rock&amp;Roll band founded in 1952 that continued playing until Haley's death in 1981. The band was the earliest group of white musicians to bring Rock&amp;Roll to the attention of white America and the rest of the world. From late 1954 to1956, the group placed nine singles into the Top 20 and three more in the Top Ten. Many fans consider them to be as revolutionary in their time as The Beatles or the Rolling Stones were a decade or two later. Bill Haley was given a star on the Hollywood Walk of Fame." id="283" name="Google Shape;283;p45" title="Bill Haley &amp; His Comets - Rock Around The Clock (1955) HD">
            <a:hlinkClick r:id="rId4"/>
          </p:cNvPr>
          <p:cNvPicPr preferRelativeResize="0"/>
          <p:nvPr/>
        </p:nvPicPr>
        <p:blipFill>
          <a:blip r:embed="rId5">
            <a:alphaModFix/>
          </a:blip>
          <a:stretch>
            <a:fillRect/>
          </a:stretch>
        </p:blipFill>
        <p:spPr>
          <a:xfrm>
            <a:off x="259775" y="12246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 1960s</a:t>
            </a:r>
            <a:endParaRPr/>
          </a:p>
        </p:txBody>
      </p:sp>
      <p:sp>
        <p:nvSpPr>
          <p:cNvPr id="289" name="Google Shape;289;p46"/>
          <p:cNvSpPr txBox="1"/>
          <p:nvPr>
            <p:ph idx="1" type="body"/>
          </p:nvPr>
        </p:nvSpPr>
        <p:spPr>
          <a:xfrm>
            <a:off x="311700" y="1152475"/>
            <a:ext cx="8520600" cy="60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Fusion, folk rock, jazz rock, psychedelic rock, acid rock, art rock … etc.</a:t>
            </a:r>
            <a:endParaRPr/>
          </a:p>
        </p:txBody>
      </p:sp>
      <p:sp>
        <p:nvSpPr>
          <p:cNvPr id="290" name="Google Shape;290;p46"/>
          <p:cNvSpPr txBox="1"/>
          <p:nvPr>
            <p:ph type="title"/>
          </p:nvPr>
        </p:nvSpPr>
        <p:spPr>
          <a:xfrm>
            <a:off x="311700" y="1866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198</a:t>
            </a:r>
            <a:r>
              <a:rPr lang="en"/>
              <a:t>0s</a:t>
            </a:r>
            <a:endParaRPr/>
          </a:p>
        </p:txBody>
      </p:sp>
      <p:sp>
        <p:nvSpPr>
          <p:cNvPr id="291" name="Google Shape;291;p46"/>
          <p:cNvSpPr txBox="1"/>
          <p:nvPr>
            <p:ph idx="1" type="body"/>
          </p:nvPr>
        </p:nvSpPr>
        <p:spPr>
          <a:xfrm>
            <a:off x="311700" y="2439300"/>
            <a:ext cx="8520600" cy="73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Renewed interest in Heavy Metal</a:t>
            </a:r>
            <a:endParaRPr/>
          </a:p>
          <a:p>
            <a:pPr indent="-342900" lvl="0" marL="457200" rtl="0" algn="l">
              <a:spcBef>
                <a:spcPts val="0"/>
              </a:spcBef>
              <a:spcAft>
                <a:spcPts val="0"/>
              </a:spcAft>
              <a:buSzPts val="1800"/>
              <a:buChar char="●"/>
            </a:pPr>
            <a:r>
              <a:rPr lang="en"/>
              <a:t>Rap was invented</a:t>
            </a:r>
            <a:endParaRPr/>
          </a:p>
        </p:txBody>
      </p:sp>
      <p:sp>
        <p:nvSpPr>
          <p:cNvPr id="292" name="Google Shape;292;p46"/>
          <p:cNvSpPr txBox="1"/>
          <p:nvPr>
            <p:ph type="title"/>
          </p:nvPr>
        </p:nvSpPr>
        <p:spPr>
          <a:xfrm>
            <a:off x="311700" y="3288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1990s</a:t>
            </a:r>
            <a:endParaRPr/>
          </a:p>
        </p:txBody>
      </p:sp>
      <p:sp>
        <p:nvSpPr>
          <p:cNvPr id="293" name="Google Shape;293;p46"/>
          <p:cNvSpPr txBox="1"/>
          <p:nvPr>
            <p:ph idx="1" type="body"/>
          </p:nvPr>
        </p:nvSpPr>
        <p:spPr>
          <a:xfrm>
            <a:off x="311700" y="3855425"/>
            <a:ext cx="8520600" cy="73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Heavy Metal developed more variety: thrash, speed metal and death metal</a:t>
            </a:r>
            <a:endParaRPr/>
          </a:p>
          <a:p>
            <a:pPr indent="-342900" lvl="0" marL="457200" rtl="0" algn="l">
              <a:spcBef>
                <a:spcPts val="0"/>
              </a:spcBef>
              <a:spcAft>
                <a:spcPts val="0"/>
              </a:spcAft>
              <a:buSzPts val="1800"/>
              <a:buChar char="●"/>
            </a:pPr>
            <a:r>
              <a:rPr lang="en"/>
              <a:t>Public embraced the appearance of grunge or alternative rock</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Nirvana's official music video for Smells Like Teen Spirit, remastered in HD. Subscribe for more videos: https://Nirvana.lnk.to/Subscribe&#10;&#10;Listen to more from Nirvana: https://Nirvana.lnk.to/essentials&#10;&#10;Follow Nirvana:&#10;Facebook: https://facebook.com/Nirvana/&#10;Twitter: https://twitter.com/Nirvana&#10;Website and store: https://nirvana.com&#10;&#10;Read the story behind Nirvana's ‘Nevermind’ album here: https://www.udiscovermusic.com/stories/nirvana-quiet-debut-nevermind/&#10;&#10;(C) 1991 Geffen Records&#10;&#10;#Nirvana #SmellsLikeTeenSpirit #Remastered" id="300" name="Google Shape;300;p47" title="Nirvana - Smells Like Teen Spirit (Official Music Video)">
            <a:hlinkClick r:id="rId3"/>
          </p:cNvPr>
          <p:cNvPicPr preferRelativeResize="0"/>
          <p:nvPr/>
        </p:nvPicPr>
        <p:blipFill>
          <a:blip r:embed="rId4">
            <a:alphaModFix/>
          </a:blip>
          <a:stretch>
            <a:fillRect/>
          </a:stretch>
        </p:blipFill>
        <p:spPr>
          <a:xfrm>
            <a:off x="1276600" y="0"/>
            <a:ext cx="6724400" cy="504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Sentimental Music</a:t>
            </a:r>
            <a:endParaRPr/>
          </a:p>
        </p:txBody>
      </p:sp>
      <p:sp>
        <p:nvSpPr>
          <p:cNvPr id="306" name="Google Shape;306;p48"/>
          <p:cNvSpPr txBox="1"/>
          <p:nvPr>
            <p:ph idx="1" type="body"/>
          </p:nvPr>
        </p:nvSpPr>
        <p:spPr>
          <a:xfrm>
            <a:off x="311700" y="1152475"/>
            <a:ext cx="8520600" cy="86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Slow and steady rhythm and normally about love</a:t>
            </a:r>
            <a:endParaRPr/>
          </a:p>
          <a:p>
            <a:pPr indent="-342900" lvl="0" marL="457200" rtl="0" algn="l">
              <a:spcBef>
                <a:spcPts val="0"/>
              </a:spcBef>
              <a:spcAft>
                <a:spcPts val="0"/>
              </a:spcAft>
              <a:buSzPts val="1800"/>
              <a:buChar char="●"/>
            </a:pPr>
            <a:r>
              <a:rPr lang="en"/>
              <a:t>Melodic tune, easy to remember</a:t>
            </a:r>
            <a:endParaRPr/>
          </a:p>
        </p:txBody>
      </p:sp>
      <p:pic>
        <p:nvPicPr>
          <p:cNvPr descr="Celine Dion - The Power Of Love (Official Video)&#10;Listen on Spotify:  http://smarturl.it/Celine_Spotify_EN &#10;Listen on Apple Music:  http://smarturl.it/Celine_AM_EN &#10;Amazon:  http://smarturl.it/Celine_Amazon_EN &#10;Listen on Deezer:  http://smarturl.it/Celine_Deezer&#10;Listen on YouTube Music:  http://smarturl.it/Celine_YTM &#10;&#10;Facebook: https://www.facebook.com/celinedion&#10;Twitter: https://twitter.com/celinedion &#10;Instagram: https://www.instagram.com/celinedion &#10;&#10;Lyrics:&#10;&#10;The whispers in the morning&#10;Of lovers sleeping tight&#10;Are rolling by like thunder now&#10;As I look in your eyesCeline Dion - The Power Of Love (Official Video)&#10;Listen on Spotify:  http://smarturl.it/Celine_Spotify_EN &#10;Listen on Apple Music:  http://smarturl.it/Celine_AM_EN &#10;Amazon:  http://smarturl.it/Celine_Amazon_EN &#10;Listen on Deezer:  http://smarturl.it/Celine_Deezer&#10;Listen on YouTube Music:  http://smarturl.it/Celine_YTM &#10;&#10;Facebook: https://www.facebook.com/celinedion&#10;Twitter: https://twitter.com/celinedion &#10;Instagram: https://www.instagram.com/celinedion &#10;&#10;Lyrics:&#10;&#10;The whispers in the morning&#10;Of lovers sleeping tight&#10;Are rolling by like thunder now&#10;As I look in your eyes&#10;I hold on to your whole body&#10;And feel each move you make&#10;Your voice is warm and tender&#10;A love that I could not forsake&#10;&#10;'Cause I'm your lady&#10;And you are my man&#10;Whenever you reach for me&#10;I'll do all that I can&#10;&#10;Lost is how I'm feeling&#10;Lying in your arms&#10;When the world outside's too much to take&#10;That all ends when I'm with you&#10;Even though there may be times&#10;It seems I'm far away&#10;Never wonder where I am&#10;'Cause I am always by your side&#10;&#10;'Cause I'm your lady&#10;And you are my man&#10;Whenever you reach for me&#10;I'll do all that I can&#10;&#10;We're heading for something&#10;Somewhere I've never been&#10;Sometimes I am frightened, but I'm ready to learn&#10;Of the power of love&#10;&#10;The sound of your heart beating&#10;Made it clear suddenly&#10;The feeling that I can't go on&#10;Is light years away&#10;&#10;'Cause I'm your lady&#10;And you are my man&#10;Whenever you reach for me&#10;I'm gonna do all that I can&#10;&#10;We're heading for something&#10;Somewhere I've never been&#10;Sometimes I am frightened, but I'm ready to learn&#10;Of the power of love&#10;&#10;The power of love&#10;The power of love&#10;Sometimes I am frightened, but I'm ready to learn&#10;Of the power of love&#10;The power of love&#10;I hold on to your whole body&#10;And feel each move you make&#10;Your voice is warm and tender&#10;A love that I could not forsake&#10;&#10;'Cause I'm your lady&#10;And you are my man&#10;Whenever you reach for me&#10;I'll do all that I can&#10;&#10;Lost is how I'm feeling&#10;Lying in your arms&#10;When the world outside's too much to take&#10;That all ends when I'm with you&#10;Even though there may be times&#10;It seems I'm far away&#10;Never wonder where I am&#10;'Cause I am always by your side&#10;&#10;'Cause I'm your lady&#10;And you are my man&#10;Whenever you reach for me&#10;I'll do all that I can&#10;&#10;We're heading for something&#10;Somewhere I've never been&#10;Sometimes I am frightened, but I'm ready to learn&#10;Of the power of love&#10;&#10;The sound of your heart beating&#10;Made it clear suddenly&#10;The feeling that I can't go on&#10;Is light years away&#10;&#10;'Cause I'm your lady&#10;And you are my man&#10;Whenever you reach for me&#10;I'm gonna do all that I can&#10;&#10;We're heading for something&#10;Somewhere I've never been&#10;Sometimes I am frightened, but I'm ready to learn&#10;Of the power of love&#10;&#10;The power of love&#10;The power of love&#10;Sometimes I am frightened, but I'm ready to learn&#10;Of the power of love&#10;The power of love" id="307" name="Google Shape;307;p48" title="Céline Dion - The Power Of Love (Official Video)">
            <a:hlinkClick r:id="rId3"/>
          </p:cNvPr>
          <p:cNvPicPr preferRelativeResize="0"/>
          <p:nvPr/>
        </p:nvPicPr>
        <p:blipFill>
          <a:blip r:embed="rId4">
            <a:alphaModFix/>
          </a:blip>
          <a:stretch>
            <a:fillRect/>
          </a:stretch>
        </p:blipFill>
        <p:spPr>
          <a:xfrm>
            <a:off x="152400" y="2167375"/>
            <a:ext cx="3764966" cy="2823725"/>
          </a:xfrm>
          <a:prstGeom prst="rect">
            <a:avLst/>
          </a:prstGeom>
          <a:noFill/>
          <a:ln>
            <a:noFill/>
          </a:ln>
        </p:spPr>
      </p:pic>
      <p:pic>
        <p:nvPicPr>
          <p:cNvPr descr="The official music video for Ed Sheeran - Perfect &#10;Listen on Apple Music: https://apple.co/34swxqt&#10; &#10;Taken from the studio album ÷ (divide) released in 2017, which featured the hit singles 'Castle on the Hill', 'Shape of You', 'Galway Girl', ‘Perfect’ &amp; 'Happier'. &#10; &#10;Subscribe to the Ed Sheeran channel for all the best and latest official music videos, behind the scenes and live performances.  &#10;http://bit.ly/SubscribeToEdSheeran &#10; &#10;See more official videos from Ed Sheeran here: &#10;https://www.youtube.com/watch?v=ryJgDL9jzKk&amp;list=PLjp0AEEJ0-fGKG_3skl0e1FQlJfnx-TJz &#10;&#10;Listen to more from the album ÷ (divide): https://www.youtube.com/playlist?list=PLjp0AEEJ0-fGi7bkjrGhBLUF9NMraL9cL &#10; &#10;Follow Ed Sheeran on: &#10;Facebook: http://www.facebook.com/EdSheeranMusic  &#10;Twitter: http://twitter.com/edsheeran  &#10;Instagram: http://instagram.com/teddysphotos  &#10;Official Website: http://edsheeran.com  &#10;  &#10;VIDEO CREDITS: &#10; &#10;Director | dp Jason Koenig  &#10;Producer: Honna Kimmerer  &#10;Starring: Ed Sheeran &amp; Zoey Deutch  &#10;Director of Photography: Johnny Valencia  &#10;Production Company: Anonymous Content  &#10;Exec Producer: Nina Soriano  &#10;Production Manager: Doug Hoff  &#10;Commissioner: Dan Curwin  &#10;Production Designer: John Lavin  &#10;Lead Casting: Amy Hubbard  &#10;Written by: Jason Koenig, Ed Sheeran, Jenny Koenig, Andrew Kolvet, Murray Cummings  &#10;Edited by: Jason Koenig &amp; Johnny Valencia  &#10;VFX: Ian Hubert  &#10;Graphic design by Chris Ballasciotes  &#10;Cast: Bo Valencia, Dennis Ranalta, Arthur Pauli  &#10;Ski Cinematography: Corey Koniniec  &#10;Specialty Camera op: Ryan Haug  &#10;1st AC: Ryan Brown  &#10;1st Assistant Director: Ole Zapatka  &#10;Art Director: Klaus Hartl  &#10;Snow fx: Lucien Stephenson  &#10;Gaffer: Thomas Berz  &#10;Stylist: Claudia Lajda  &#10;Hair &amp; Makeup: Christel Thoresen  &#10;Austrian Casting: Ursula Kiplinger  &#10;Additional VFX: Zoic   &#10;&#10;Special Thanks to: The Hintertux Glacier, Austria; Hohenhaus Tenne, and Hotel Neuhintertux &#10; &#10;About Ed Sheeran: &#10;Ed Sheeran may be the quintessential pop star of the 2010s: an internationally acclaimed, multi-award winning singer/songwriter who seems to acknowledge no boundaries between styles or eras with elements of folk, hip-hop, pop, dance, soul, and rock woven throughout his music. &#10;&#10;His incredible catalogue includes the studio albums ‘+’ (plus), ‘x’ (multiply) and ‘÷’ (divide) which spawned hit singles such as ‘The A team’ , ’Lego House’, ‘Sing', ‘Thinking Out Loud’, ‘Photograph’, ‘Shape Of You’, ‘Castle on The Hill’ and ‘Perfect’. &#10; &#10;In 2019, Ed Sheeran released the genre-spanning ‘No.6 Collaborations Project’ which featured a wide-range of artists including ‘Justin Bieber’, ‘Camilla’ Cabello’, ‘Travis Scott’, ‘Eminem’, ‘Cardi B, ‘Paulo Londra’, ‘Bruno Mars’ and ‘Stormzy’ amongst many others, producing hits such as ‘I Don’t Care’, ‘Beautiful People’, ‘South of The Border’ and ‘Take Me Back To London’. &#10; &#10;#EdSheeran #Perfect #divide" id="308" name="Google Shape;308;p48" title="Ed Sheeran - Perfect (Official Music Video)">
            <a:hlinkClick r:id="rId5"/>
          </p:cNvPr>
          <p:cNvPicPr preferRelativeResize="0"/>
          <p:nvPr/>
        </p:nvPicPr>
        <p:blipFill>
          <a:blip r:embed="rId6">
            <a:alphaModFix/>
          </a:blip>
          <a:stretch>
            <a:fillRect/>
          </a:stretch>
        </p:blipFill>
        <p:spPr>
          <a:xfrm>
            <a:off x="4927016" y="2149725"/>
            <a:ext cx="3764966" cy="282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Rap Music</a:t>
            </a:r>
            <a:endParaRPr/>
          </a:p>
        </p:txBody>
      </p:sp>
      <p:sp>
        <p:nvSpPr>
          <p:cNvPr id="314" name="Google Shape;314;p49"/>
          <p:cNvSpPr txBox="1"/>
          <p:nvPr>
            <p:ph idx="1" type="body"/>
          </p:nvPr>
        </p:nvSpPr>
        <p:spPr>
          <a:xfrm>
            <a:off x="311700" y="1152475"/>
            <a:ext cx="4642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Rhythm flows and without specific melody tunes</a:t>
            </a:r>
            <a:endParaRPr/>
          </a:p>
          <a:p>
            <a:pPr indent="-342900" lvl="0" marL="457200" rtl="0" algn="l">
              <a:spcBef>
                <a:spcPts val="0"/>
              </a:spcBef>
              <a:spcAft>
                <a:spcPts val="0"/>
              </a:spcAft>
              <a:buSzPts val="1800"/>
              <a:buChar char="●"/>
            </a:pPr>
            <a:r>
              <a:rPr lang="en"/>
              <a:t>Originated by the Black Americans</a:t>
            </a:r>
            <a:endParaRPr/>
          </a:p>
          <a:p>
            <a:pPr indent="-342900" lvl="0" marL="457200" rtl="0" algn="l">
              <a:spcBef>
                <a:spcPts val="0"/>
              </a:spcBef>
              <a:spcAft>
                <a:spcPts val="0"/>
              </a:spcAft>
              <a:buSzPts val="1800"/>
              <a:buChar char="●"/>
            </a:pPr>
            <a:r>
              <a:rPr lang="en"/>
              <a:t>The melody tends to be continuous and fast</a:t>
            </a:r>
            <a:endParaRPr/>
          </a:p>
          <a:p>
            <a:pPr indent="-342900" lvl="0" marL="457200" rtl="0" algn="l">
              <a:spcBef>
                <a:spcPts val="0"/>
              </a:spcBef>
              <a:spcAft>
                <a:spcPts val="0"/>
              </a:spcAft>
              <a:buSzPts val="1800"/>
              <a:buChar char="●"/>
            </a:pPr>
            <a:r>
              <a:rPr lang="en"/>
              <a:t>Percussion instruments will support the rhythm</a:t>
            </a:r>
            <a:endParaRPr/>
          </a:p>
          <a:p>
            <a:pPr indent="0" lvl="0" marL="0" rtl="0" algn="l">
              <a:spcBef>
                <a:spcPts val="1600"/>
              </a:spcBef>
              <a:spcAft>
                <a:spcPts val="1600"/>
              </a:spcAft>
              <a:buNone/>
            </a:pPr>
            <a:r>
              <a:t/>
            </a:r>
            <a:endParaRPr/>
          </a:p>
        </p:txBody>
      </p:sp>
      <p:pic>
        <p:nvPicPr>
          <p:cNvPr descr="Not Afraid - Eminem (Lyrics)&#10;Lyrics video for &quot;Not Afraid&quot; by Eminem.&#10;&#10;✅Click the 🔔 to stay updated on the latest uploads!&#10;👍 Thumbs Up if you like this video.&#10;❤️Thank you! ❤️&#10;&#10;You can also find us on:&#10;▪️ Facebook - https://www.facebook.com/pillowmusicyt&#10;▪️ Instagram -  https://www.instagram.com/pillowmusicyt/&#10;▪️ Twitter - https://twitter.com/PillowMusic1&#10;&#10;📜 Lyrics: &quot;Not Afraid&quot;&#10;&#10;I'm not afraid (I'm not afraid)&#10;To take a stand (to take a stand)&#10;Everybody (everybody)&#10;Come take my hand (come take my hand)&#10;We'll walk this road together, through the storm&#10;Whatever weather, cold or warm&#10;Just letting you know that you're not alone&#10;Holler if you feel like you've been down the same road (same road)&#10;&#10;Yeah, it's been a ride&#10;I guess I had to, go to that place, to get to this one&#10;Now some of you, might still be in that place&#10;If you're trying to get out, just follow me&#10;I'll get you there&#10;&#10;You can try and read my lyrics off of this paper before I lay 'em&#10;But you won't take the sting out these words before I say 'em&#10;'Cause ain't no way I'mma let you stop me from causing mayhem&#10;When I say I'mma do something I do it&#10;I don't give a damn what you think&#10;I'm doing this for me, so fuck the world&#10;Feed it beans, it's gassed up, if it thinks it's stopping me&#10;I'mma be what I set out to be, without a doubt undoubtedly&#10;And all those who look down on me I'm tearing down your balcony&#10;No ifs, ands or buts, don't try to ask him why or how can he&#10;From &quot;Infinite&quot; down to the last &quot;Relapse&quot; album&#10;He's still shitting, whether he's on salary paid hourly&#10;Until he bows out or he shits his bowels out of him&#10;Whichever comes first, for better or worse&#10;He's married to the game, like a &quot;fuck you&quot; for Christmas&#10;His gift is a curse, forget the Earth, he's got the urge&#10;To pull his dick from the dirt, and fuck the whole universe&#10;&#10;I'm not afraid (I'm not afraid)&#10;To take a stand (to take a stand)&#10;Everybody (everybody)&#10;Come take my hand (come take my hand)&#10;We'll walk this road together, through the storm&#10;Whatever weather, cold or warm&#10;Just letting you know that you're not alone&#10;Holler if you feel like you've been down the same road (same road)&#10;&#10;Okay quit playing with the scissors and shit, and cut the crap&#10;I shouldn't have to rhyme these words in a rhythm for you to know it's a rap&#10;You said you was king, you lied through your teeth&#10;For that fuck your feelings&#10;Instead of getting crowned you're getting capped&#10;And to the fans, I'll never let you down again, I'm back&#10;I promise to never go back on that promise&#10;In fact let's be honest&#10;That last &quot;Relapse&quot; CD was &quot;ehh&quot;&#10;Perhaps I ran them accents into the ground&#10;Relax, I ain't going back to that now&#10;All I'm trying to say is get back, click-clack, blow&#10;'Cause I ain't playing around&#10;There's a game called circle and I don't know how, I'm way too up to back down&#10;But I think I'm still trying to figure this crap out&#10;Thought I had it mapped out but I guess I didn't, this fucking black cloud&#10;Still follows me around but it's time to exorcise these demons&#10;These motherfuckers are doing jumping jacks now!&#10;&#10;I'm not afraid (I'm not afraid)&#10;To take a stand (to take a stand)&#10;Everybody (everybody)&#10;Come take my hand (come take my hand)&#10;We'll walk this road together, through the storm&#10;Whatever weather, cold or warm&#10;Just letting you know that you're not alone&#10;Holler if you feel like you've been down the same road (same road)&#10;&#10;And I just can't keep living this way&#10;So starting today, I'm breaking out of this cage&#10;I'm standing up, I'mma face my demons&#10;I'm manning up, I'mma hold my ground&#10;I've had enough, now I'm so fed up&#10;Time to put my life back together right now! (now)&#10;&#10;It was my decision to get clean, I did it for me&#10;Admittedly, I probably did it subliminally&#10;For you, so I could come back a brand-new me you helped see me through&#10;And don't even realize what you did, 'cause believe me you&#10;I've been through the wringer, but they could do little to the middle finger&#10;I think I got a tear in my eye, I feel like the king of&#10;My world, haters can make like bees with no stingers&#10;And drop dead, no more beef lingers&#10;No more drama from now on, I wanna promise&#10;To focus solely on handling my responsibilities as a father&#10;So I solemnly swear to always treat this roof, like my daughters&#10;And raise it, you couldn't lift a single shingle on it!&#10;'Cause the way I feel, I'm strong enough to go to the club&#10;Or the corner pub, and lift the whole liquor counter up&#10;'Cause I'm raising the bar&#10;I'd shoot for the moon but I'm too busy gazing at stars&#10;I feel amazing and I'm...&#10;&#10;- - - - - - - - - - - -&#10;📷 Wallpaper: https://unsplash.com&#10;➡️ Images: All the images are copyright free.&#10;- - - - - - - - - - - -&#10;&#10;#NotAfraid #Eminem #Lyrics&#10;#Pillow #Pillowmusic #DopeLyrics #7Clouds #UniqueVibes #SyrebralVibes #TazNetwork #MrShades #LeaderOfLyrics #SuperbLyrics #Cassiopeia #ShadowMusic #TikTok #SpotifyViral" id="315" name="Google Shape;315;p49" title="Not Afraid - Eminem (Lyrics) 🎵">
            <a:hlinkClick r:id="rId3"/>
          </p:cNvPr>
          <p:cNvPicPr preferRelativeResize="0"/>
          <p:nvPr/>
        </p:nvPicPr>
        <p:blipFill>
          <a:blip r:embed="rId4">
            <a:alphaModFix/>
          </a:blip>
          <a:stretch>
            <a:fillRect/>
          </a:stretch>
        </p:blipFill>
        <p:spPr>
          <a:xfrm>
            <a:off x="5251125" y="1162025"/>
            <a:ext cx="3759275" cy="2819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Folk Music</a:t>
            </a:r>
            <a:endParaRPr/>
          </a:p>
        </p:txBody>
      </p:sp>
      <p:sp>
        <p:nvSpPr>
          <p:cNvPr id="321" name="Google Shape;321;p50"/>
          <p:cNvSpPr txBox="1"/>
          <p:nvPr>
            <p:ph idx="1" type="body"/>
          </p:nvPr>
        </p:nvSpPr>
        <p:spPr>
          <a:xfrm>
            <a:off x="311700" y="1152475"/>
            <a:ext cx="4909800" cy="3345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Music is calm = relaxed feeling</a:t>
            </a:r>
            <a:endParaRPr/>
          </a:p>
          <a:p>
            <a:pPr indent="-342900" lvl="0" marL="457200" rtl="0" algn="l">
              <a:spcBef>
                <a:spcPts val="0"/>
              </a:spcBef>
              <a:spcAft>
                <a:spcPts val="0"/>
              </a:spcAft>
              <a:buSzPts val="1800"/>
              <a:buChar char="●"/>
            </a:pPr>
            <a:r>
              <a:rPr lang="en"/>
              <a:t>Lyrics are non formal and many reflect certain countryside environment, daily activities</a:t>
            </a:r>
            <a:endParaRPr/>
          </a:p>
          <a:p>
            <a:pPr indent="-342900" lvl="0" marL="457200" rtl="0" algn="l">
              <a:spcBef>
                <a:spcPts val="0"/>
              </a:spcBef>
              <a:spcAft>
                <a:spcPts val="0"/>
              </a:spcAft>
              <a:buSzPts val="1800"/>
              <a:buChar char="●"/>
            </a:pPr>
            <a:r>
              <a:rPr lang="en"/>
              <a:t>With guitar accompaniment/ banjo/ washboard</a:t>
            </a:r>
            <a:endParaRPr/>
          </a:p>
          <a:p>
            <a:pPr indent="-342900" lvl="0" marL="457200" rtl="0" algn="l">
              <a:spcBef>
                <a:spcPts val="0"/>
              </a:spcBef>
              <a:spcAft>
                <a:spcPts val="0"/>
              </a:spcAft>
              <a:buSzPts val="1800"/>
              <a:buChar char="●"/>
            </a:pPr>
            <a:r>
              <a:rPr lang="en"/>
              <a:t>The rhythm gently flows</a:t>
            </a:r>
            <a:endParaRPr/>
          </a:p>
        </p:txBody>
      </p:sp>
      <p:pic>
        <p:nvPicPr>
          <p:cNvPr descr="Click here to purchase Brett’s new self-titled album including “In Case You Didn’t Know”:  &#10;iTunes / Google Play: http://smarturl.it/BrettYoung &#10;Amazon:  http://smarturl.it/BrettYoungBYAMZN &#10;&#10;Music video by Brett Young performing In Case You Didn't Know. (C) 2017 Big Machine Label Group, LLC&#10;&#10;http://vevo.ly/wNdErm&#10;&#10;#BrettYoung #InCaseYouDidntKnow #Vevo #Country #OfficialMusicVideo" id="322" name="Google Shape;322;p50" title="Brett Young - In Case You Didn't Know (Official Music Video)">
            <a:hlinkClick r:id="rId3"/>
          </p:cNvPr>
          <p:cNvPicPr preferRelativeResize="0"/>
          <p:nvPr/>
        </p:nvPicPr>
        <p:blipFill>
          <a:blip r:embed="rId4">
            <a:alphaModFix/>
          </a:blip>
          <a:stretch>
            <a:fillRect/>
          </a:stretch>
        </p:blipFill>
        <p:spPr>
          <a:xfrm>
            <a:off x="5129675" y="1114350"/>
            <a:ext cx="3886424" cy="291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The Essential John Denver&#10;Buy/Listen - https://LegacyRecordings.lnk.to/jd_tejd!tmhcrwc&#10;&#10;About the album:&#10;The Essential John Denver is a collection of the artist's biggest hits, suitable for new and diehard fans alike. The album features standout tracks &quot;Take Me Home, Country Roads&quot; and &quot;Leaving on a Jet Plane,&quot; among many others.&#10;&#10;John Denver's official audio for 'Take Me Home, Country Roads', as featured on Fallout 76.&#10;&#10;Click to listen to more John Denver: https://lnk.to/JohnDenverPlaylistYA&#10;Facebook - https://LegacyRecordings.lnk.to/jd_tejdFI!tmhcrwc&#10;Twitter - https://LegacyRecordings.lnk.to/jd_tejdTI!tmhcrwc&#10;Instagram - https://LegacyRecordings.lnk.to/jd_tejdII!tmhcrwc&#10;Website - https://LegacyRecordings.lnk.to/jd_tejdWI!tmhcrwc&#10;&#10;#JohnDenver #TakeMeHomeCountryRoads #Vevo" id="329" name="Google Shape;329;p51" title="John Denver - Take Me Home, Country Roads (Live from The Wildlife Concert)">
            <a:hlinkClick r:id="rId3"/>
          </p:cNvPr>
          <p:cNvPicPr preferRelativeResize="0"/>
          <p:nvPr/>
        </p:nvPicPr>
        <p:blipFill>
          <a:blip r:embed="rId4">
            <a:alphaModFix/>
          </a:blip>
          <a:stretch>
            <a:fillRect/>
          </a:stretch>
        </p:blipFill>
        <p:spPr>
          <a:xfrm>
            <a:off x="1276600" y="0"/>
            <a:ext cx="6724400" cy="504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Characteristics</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Oral Tradition: </a:t>
            </a:r>
            <a:r>
              <a:rPr i="1" lang="en" sz="2000"/>
              <a:t>Transmitted orally from parent to child or from teacher to student. Music notation is less important in nonwestern culture.</a:t>
            </a:r>
            <a:endParaRPr i="1" sz="2000"/>
          </a:p>
          <a:p>
            <a:pPr indent="-355600" lvl="0" marL="457200" rtl="0" algn="l">
              <a:spcBef>
                <a:spcPts val="0"/>
              </a:spcBef>
              <a:spcAft>
                <a:spcPts val="0"/>
              </a:spcAft>
              <a:buSzPts val="2000"/>
              <a:buChar char="●"/>
            </a:pPr>
            <a:r>
              <a:rPr lang="en" sz="2000"/>
              <a:t>Improvisation: </a:t>
            </a:r>
            <a:r>
              <a:rPr i="1" lang="en" sz="2000"/>
              <a:t>important in nonwestern musical cultures.</a:t>
            </a:r>
            <a:endParaRPr i="1" sz="2000"/>
          </a:p>
          <a:p>
            <a:pPr indent="-355600" lvl="0" marL="457200" rtl="0" algn="l">
              <a:spcBef>
                <a:spcPts val="0"/>
              </a:spcBef>
              <a:spcAft>
                <a:spcPts val="0"/>
              </a:spcAft>
              <a:buSzPts val="2000"/>
              <a:buChar char="●"/>
            </a:pPr>
            <a:r>
              <a:rPr lang="en" sz="2000"/>
              <a:t>Voices: </a:t>
            </a:r>
            <a:r>
              <a:rPr i="1" lang="en" sz="2000"/>
              <a:t>Widely used in various ways.</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6" name="Google Shape;336;p52"/>
          <p:cNvPicPr preferRelativeResize="0"/>
          <p:nvPr/>
        </p:nvPicPr>
        <p:blipFill>
          <a:blip r:embed="rId3">
            <a:alphaModFix/>
          </a:blip>
          <a:stretch>
            <a:fillRect/>
          </a:stretch>
        </p:blipFill>
        <p:spPr>
          <a:xfrm>
            <a:off x="2449275" y="0"/>
            <a:ext cx="4327076" cy="5048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Four categories of instruments:</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Idiophones</a:t>
            </a:r>
            <a:r>
              <a:rPr lang="en" sz="2000"/>
              <a:t>: </a:t>
            </a:r>
            <a:r>
              <a:rPr i="1" lang="en" sz="2000"/>
              <a:t>Instruments that generate the sound from its own material with no tension applied e.g. bells, gons, xylophone.</a:t>
            </a:r>
            <a:endParaRPr i="1" sz="2000"/>
          </a:p>
          <a:p>
            <a:pPr indent="-355600" lvl="0" marL="457200" rtl="0" algn="l">
              <a:spcBef>
                <a:spcPts val="0"/>
              </a:spcBef>
              <a:spcAft>
                <a:spcPts val="0"/>
              </a:spcAft>
              <a:buSzPts val="2000"/>
              <a:buChar char="●"/>
            </a:pPr>
            <a:r>
              <a:rPr b="1" lang="en" sz="2000"/>
              <a:t>Chordophones</a:t>
            </a:r>
            <a:r>
              <a:rPr lang="en" sz="2000"/>
              <a:t>: </a:t>
            </a:r>
            <a:r>
              <a:rPr i="1" lang="en" sz="2000"/>
              <a:t> Sound generated by stretching strings. E.g. Harps and Lutes</a:t>
            </a:r>
            <a:endParaRPr i="1" sz="2000"/>
          </a:p>
          <a:p>
            <a:pPr indent="-355600" lvl="0" marL="457200" rtl="0" algn="l">
              <a:spcBef>
                <a:spcPts val="0"/>
              </a:spcBef>
              <a:spcAft>
                <a:spcPts val="0"/>
              </a:spcAft>
              <a:buSzPts val="2000"/>
              <a:buChar char="●"/>
            </a:pPr>
            <a:r>
              <a:rPr b="1" lang="en" sz="2000"/>
              <a:t>Aerophones</a:t>
            </a:r>
            <a:r>
              <a:rPr lang="en" sz="2000"/>
              <a:t>: </a:t>
            </a:r>
            <a:r>
              <a:rPr i="1" lang="en" sz="2000"/>
              <a:t>Sound generated by column of air. E.g. Trumpets, flutes.</a:t>
            </a:r>
            <a:endParaRPr i="1" sz="2000"/>
          </a:p>
          <a:p>
            <a:pPr indent="-355600" lvl="0" marL="457200" rtl="0" algn="l">
              <a:spcBef>
                <a:spcPts val="0"/>
              </a:spcBef>
              <a:spcAft>
                <a:spcPts val="0"/>
              </a:spcAft>
              <a:buSzPts val="2000"/>
              <a:buChar char="●"/>
            </a:pPr>
            <a:r>
              <a:rPr b="1" lang="en" sz="2000"/>
              <a:t>Membranophones</a:t>
            </a:r>
            <a:r>
              <a:rPr lang="en" sz="2000"/>
              <a:t>: </a:t>
            </a:r>
            <a:r>
              <a:rPr i="1" lang="en" sz="2000"/>
              <a:t>Sound generated by drums with stretched skin or other membranes.</a:t>
            </a:r>
            <a:endParaRPr i="1"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Sub-Saharan African Music</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90000"/>
              </a:lnSpc>
              <a:spcBef>
                <a:spcPts val="1200"/>
              </a:spcBef>
              <a:spcAft>
                <a:spcPts val="0"/>
              </a:spcAft>
              <a:buSzPts val="2000"/>
              <a:buChar char="●"/>
            </a:pPr>
            <a:r>
              <a:rPr lang="en" sz="2000"/>
              <a:t>Sub-Saharan Africa is culturally diverse, has several different religions, social customs and over 700 different languages.</a:t>
            </a:r>
            <a:endParaRPr sz="2000"/>
          </a:p>
          <a:p>
            <a:pPr indent="-355600" lvl="0" marL="457200" rtl="0" algn="l">
              <a:lnSpc>
                <a:spcPct val="90000"/>
              </a:lnSpc>
              <a:spcBef>
                <a:spcPts val="0"/>
              </a:spcBef>
              <a:spcAft>
                <a:spcPts val="0"/>
              </a:spcAft>
              <a:buSzPts val="2000"/>
              <a:buChar char="●"/>
            </a:pPr>
            <a:r>
              <a:rPr lang="en" sz="2000"/>
              <a:t>Features complex rhythms and polyrhythms, percussive sounds and a wide variety of instrumental ensembles.</a:t>
            </a:r>
            <a:endParaRPr sz="1700"/>
          </a:p>
          <a:p>
            <a:pPr indent="-355600" lvl="0" marL="457200" rtl="0" algn="l">
              <a:lnSpc>
                <a:spcPct val="90000"/>
              </a:lnSpc>
              <a:spcBef>
                <a:spcPts val="0"/>
              </a:spcBef>
              <a:spcAft>
                <a:spcPts val="0"/>
              </a:spcAft>
              <a:buSzPts val="2000"/>
              <a:buChar char="●"/>
            </a:pPr>
            <a:r>
              <a:rPr lang="en" sz="2000"/>
              <a:t>Musical cultures between different tribes also have influenced each other.</a:t>
            </a:r>
            <a:endParaRPr sz="2000"/>
          </a:p>
          <a:p>
            <a:pPr indent="-355600" lvl="0" marL="457200" rtl="0" algn="l">
              <a:lnSpc>
                <a:spcPct val="90000"/>
              </a:lnSpc>
              <a:spcBef>
                <a:spcPts val="0"/>
              </a:spcBef>
              <a:spcAft>
                <a:spcPts val="0"/>
              </a:spcAft>
              <a:buSzPts val="2000"/>
              <a:buChar char="●"/>
            </a:pPr>
            <a:r>
              <a:rPr lang="en" sz="2000"/>
              <a:t>Music are highly embedded in to their daily lifestyle.</a:t>
            </a:r>
            <a:endParaRPr sz="2000"/>
          </a:p>
          <a:p>
            <a:pPr indent="-355600" lvl="0" marL="457200" rtl="0" algn="l">
              <a:lnSpc>
                <a:spcPct val="90000"/>
              </a:lnSpc>
              <a:spcBef>
                <a:spcPts val="0"/>
              </a:spcBef>
              <a:spcAft>
                <a:spcPts val="0"/>
              </a:spcAft>
              <a:buSzPts val="2000"/>
              <a:buChar char="●"/>
            </a:pPr>
            <a:r>
              <a:rPr lang="en" sz="2000"/>
              <a:t>African music is closely associated with dancing</a:t>
            </a:r>
            <a:endParaRPr sz="2000"/>
          </a:p>
          <a:p>
            <a:pPr indent="-355600" lvl="0" marL="457200" rtl="0" algn="l">
              <a:lnSpc>
                <a:spcPct val="90000"/>
              </a:lnSpc>
              <a:spcBef>
                <a:spcPts val="0"/>
              </a:spcBef>
              <a:spcAft>
                <a:spcPts val="0"/>
              </a:spcAft>
              <a:buSzPts val="2000"/>
              <a:buChar char="●"/>
            </a:pPr>
            <a:r>
              <a:rPr lang="en" sz="2000"/>
              <a:t>Intimately linked with language.</a:t>
            </a:r>
            <a:endParaRPr sz="2000"/>
          </a:p>
          <a:p>
            <a:pPr indent="0" lvl="0" marL="0" rtl="0" algn="l">
              <a:lnSpc>
                <a:spcPct val="90000"/>
              </a:lnSpc>
              <a:spcBef>
                <a:spcPts val="1200"/>
              </a:spcBef>
              <a:spcAft>
                <a:spcPts val="0"/>
              </a:spcAft>
              <a:buNone/>
            </a:pPr>
            <a:r>
              <a:t/>
            </a:r>
            <a:endParaRPr sz="1700"/>
          </a:p>
          <a:p>
            <a:pPr indent="0" lvl="0" marL="0" rtl="0" algn="l">
              <a:spcBef>
                <a:spcPts val="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African instruments</a:t>
            </a:r>
            <a:endParaRPr/>
          </a:p>
        </p:txBody>
      </p:sp>
      <p:pic>
        <p:nvPicPr>
          <p:cNvPr id="97" name="Google Shape;97;p19"/>
          <p:cNvPicPr preferRelativeResize="0"/>
          <p:nvPr/>
        </p:nvPicPr>
        <p:blipFill>
          <a:blip r:embed="rId3">
            <a:alphaModFix/>
          </a:blip>
          <a:stretch>
            <a:fillRect/>
          </a:stretch>
        </p:blipFill>
        <p:spPr>
          <a:xfrm>
            <a:off x="732225" y="1152463"/>
            <a:ext cx="2495550" cy="2543175"/>
          </a:xfrm>
          <a:prstGeom prst="rect">
            <a:avLst/>
          </a:prstGeom>
          <a:noFill/>
          <a:ln>
            <a:noFill/>
          </a:ln>
        </p:spPr>
      </p:pic>
      <p:pic>
        <p:nvPicPr>
          <p:cNvPr id="98" name="Google Shape;98;p19"/>
          <p:cNvPicPr preferRelativeResize="0"/>
          <p:nvPr/>
        </p:nvPicPr>
        <p:blipFill>
          <a:blip r:embed="rId4">
            <a:alphaModFix/>
          </a:blip>
          <a:stretch>
            <a:fillRect/>
          </a:stretch>
        </p:blipFill>
        <p:spPr>
          <a:xfrm>
            <a:off x="4463325" y="1152463"/>
            <a:ext cx="4248150" cy="2390775"/>
          </a:xfrm>
          <a:prstGeom prst="rect">
            <a:avLst/>
          </a:prstGeom>
          <a:noFill/>
          <a:ln>
            <a:noFill/>
          </a:ln>
        </p:spPr>
      </p:pic>
      <p:sp>
        <p:nvSpPr>
          <p:cNvPr id="99" name="Google Shape;99;p19"/>
          <p:cNvSpPr txBox="1"/>
          <p:nvPr/>
        </p:nvSpPr>
        <p:spPr>
          <a:xfrm>
            <a:off x="732225" y="3877875"/>
            <a:ext cx="2946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Mbira or Thumb piano</a:t>
            </a:r>
            <a:endParaRPr sz="1800">
              <a:latin typeface="Proxima Nova"/>
              <a:ea typeface="Proxima Nova"/>
              <a:cs typeface="Proxima Nova"/>
              <a:sym typeface="Proxima Nova"/>
            </a:endParaRPr>
          </a:p>
        </p:txBody>
      </p:sp>
      <p:sp>
        <p:nvSpPr>
          <p:cNvPr id="100" name="Google Shape;100;p19"/>
          <p:cNvSpPr txBox="1"/>
          <p:nvPr/>
        </p:nvSpPr>
        <p:spPr>
          <a:xfrm>
            <a:off x="5529300" y="3756375"/>
            <a:ext cx="36147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Logdrum or Slit Drum</a:t>
            </a:r>
            <a:endParaRPr sz="18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Full Playlist: https://www.youtube.com/playlist?list=PLLALQuK1NDriLbqidWbTYavxdFAAxAMVo&#10;-&#10;-&#10;Cool Essentials for every Drummer: &#10; &#10;Vic Firth ESB Essentials Stick Bag: http://amzn.to/1EyNtej &#10;Zildjian Cymbal Gig Bag: http://amzn.to/1Jyhs2Z &#10;Evans 2-Sided Practice Pad: http://amzn.to/1EBnF1i &#10;Hearos High Fidelity Earplugs with Case: http://amzn.to/1Nai4Sy &#10;Gibraltar SC-4244 Standard Drum Key: http://amzn.to/1JNpkwL &#10;&#10;&#10;Watch more How to Play African Drums videos: http://www.howcast.com/videos/513024-How-to-Play-the-Kalimba-and-Mbira-African-Drums&#10;&#10;&#10;&#10;I'm going to show you how to play the kalimba. It is a piece of wood that is mounted on a gourd, like on the top of the bottom of a guitar, to help produce and project the sound. &#10;&#10;The kalimba, as I turn it around for you, just like with the mbira, is played by a scratching fashion at the end of each one of these metal pieces, which is known as a tong or a key or a note. OK? &#10;&#10;Turning it back to me, I'm going to play in that fashion and you will hear beautiful sounds. &#10;&#10;I can play three notes at one time if I use both of my thumbs and my pointer finger, and it gives you a chordal sound. OK? Here's how I play.&#10;&#10; Isn't that soothing? That is the sound of my kalimba. &#10;&#10;Now I'm going to play for you mbira. What makes the mbira different than the kalimba is simply that the mbira actually sits inside its sound box. If you were in Zimbabwe, you would say daze, which just means resonator. OK? &#10;&#10;You play the instrument in that same scratching fashion. With this daze or calabash or sound box, it has a number of bottle caps that help to project naturally the sound of the instrument as you would in an electronic amplifier. OK? &#10;&#10;So another important note is that my kalimba and this mbira, they have a different note sequence, a different set of notes. So I can play a different song. I can't really play the same song as a kalimba, so I'll show you. &#10;&#10;OK, I just played some wonderful sounds on the mbira. I want to tell you some additional things. It's with the mbira: if you look very closely, you will see what is called a prop stick. It helps to transfer the resonance from the mbira into the sound box or the daze, so if your prop stick is too loose, it won't give that transference of sound. If it's too tight, it also won't give you the same transference of sound. It'll be muted. You want to find just the right placement of having your mbira sitting in sound, its sound box. &#10;&#10;So those are some tips on how to play the mbira and the kalimba." id="107" name="Google Shape;107;p20" title="How to Play the Kalimba &amp; Mbira | African Drums">
            <a:hlinkClick r:id="rId3"/>
          </p:cNvPr>
          <p:cNvPicPr preferRelativeResize="0"/>
          <p:nvPr/>
        </p:nvPicPr>
        <p:blipFill>
          <a:blip r:embed="rId4">
            <a:alphaModFix/>
          </a:blip>
          <a:stretch>
            <a:fillRect/>
          </a:stretch>
        </p:blipFill>
        <p:spPr>
          <a:xfrm>
            <a:off x="1265623" y="445025"/>
            <a:ext cx="6142000" cy="4606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Full Playlist: https://www.youtube.com/playlist?list=PLLALQuK1NDriLbqidWbTYavxdFAAxAMVo&#10;-&#10;-&#10;Cool Essentials for every Drummer: &#10; &#10;Vic Firth ESB Essentials Stick Bag: http://amzn.to/1EyNtej &#10;Zildjian Cymbal Gig Bag: http://amzn.to/1Jyhs2Z &#10;Evans 2-Sided Practice Pad: http://amzn.to/1EBnF1i &#10;Hearos High Fidelity Earplugs with Case: http://amzn.to/1Nai4Sy &#10;Gibraltar SC-4244 Standard Drum Key: http://amzn.to/1JNpkwL &#10;&#10;&#10;Watch more How to Play African Drums videos: http://www.howcast.com/videos/513028-What-Is-a-Log-Drum-African-Drums&#10;&#10;&#10;&#10;Man 1:  This is an overview of the Log Drum or sometimes called the Krin. This instrument is played with three people, each person has their own. And this comes from the forest region of Guinea West Africa where Bamba's from. &#10;&#10;Bemba:  Yeah man. &#10;&#10;Man 1:  It's made out of white wood that's called the Malina wood. And they're hollowed out by hand and each slat is tuned to a different note. So mines sounds different than Bemba's, sounds different than Hasan's. See this one?&#10;&#10;Hey. I'll get it. I'll keep practicing. And each one has a different tone and they fit together to make the melody, just like any drums. Congas or Djembes or Dununs there's a set of three and the music is made like that usually they have one soloist which is obviously is Bemba. You can hear these were made to played outside, as they carry a far, far distance.&#10;&#10;And this is the overview of the Log drum." id="114" name="Google Shape;114;p21" title="What Is a Log Drum? | African Drums">
            <a:hlinkClick r:id="rId3"/>
          </p:cNvPr>
          <p:cNvPicPr preferRelativeResize="0"/>
          <p:nvPr/>
        </p:nvPicPr>
        <p:blipFill>
          <a:blip r:embed="rId4">
            <a:alphaModFix/>
          </a:blip>
          <a:stretch>
            <a:fillRect/>
          </a:stretch>
        </p:blipFill>
        <p:spPr>
          <a:xfrm>
            <a:off x="1278000" y="0"/>
            <a:ext cx="6723000" cy="5042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